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4" r:id="rId2"/>
    <p:sldId id="355" r:id="rId3"/>
    <p:sldId id="374" r:id="rId4"/>
    <p:sldId id="373" r:id="rId5"/>
    <p:sldId id="388" r:id="rId6"/>
    <p:sldId id="390" r:id="rId7"/>
    <p:sldId id="372" r:id="rId8"/>
    <p:sldId id="387" r:id="rId9"/>
    <p:sldId id="367" r:id="rId10"/>
    <p:sldId id="385" r:id="rId11"/>
    <p:sldId id="371" r:id="rId12"/>
    <p:sldId id="370" r:id="rId13"/>
    <p:sldId id="386" r:id="rId14"/>
    <p:sldId id="384" r:id="rId15"/>
    <p:sldId id="376" r:id="rId16"/>
    <p:sldId id="377" r:id="rId17"/>
    <p:sldId id="389" r:id="rId18"/>
    <p:sldId id="364" r:id="rId19"/>
    <p:sldId id="392" r:id="rId20"/>
    <p:sldId id="380" r:id="rId21"/>
    <p:sldId id="381" r:id="rId22"/>
    <p:sldId id="362" r:id="rId23"/>
  </p:sldIdLst>
  <p:sldSz cx="12192000" cy="6858000"/>
  <p:notesSz cx="7105650" cy="10236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9DEFF47-F0BF-46F2-BD27-249A2A2D1015}">
          <p14:sldIdLst>
            <p14:sldId id="354"/>
            <p14:sldId id="355"/>
            <p14:sldId id="374"/>
            <p14:sldId id="373"/>
            <p14:sldId id="388"/>
            <p14:sldId id="390"/>
            <p14:sldId id="372"/>
            <p14:sldId id="387"/>
            <p14:sldId id="367"/>
            <p14:sldId id="385"/>
            <p14:sldId id="371"/>
            <p14:sldId id="370"/>
            <p14:sldId id="386"/>
            <p14:sldId id="384"/>
            <p14:sldId id="376"/>
            <p14:sldId id="377"/>
            <p14:sldId id="389"/>
            <p14:sldId id="364"/>
            <p14:sldId id="392"/>
            <p14:sldId id="380"/>
            <p14:sldId id="38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810000"/>
    <a:srgbClr val="C00000"/>
    <a:srgbClr val="7F7F7F"/>
    <a:srgbClr val="FCB813"/>
    <a:srgbClr val="66CCFF"/>
    <a:srgbClr val="D9D9D9"/>
    <a:srgbClr val="006699"/>
    <a:srgbClr val="568D11"/>
    <a:srgbClr val="85A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0284" autoAdjust="0"/>
  </p:normalViewPr>
  <p:slideViewPr>
    <p:cSldViewPr snapToGrid="0">
      <p:cViewPr varScale="1">
        <p:scale>
          <a:sx n="73" d="100"/>
          <a:sy n="73" d="100"/>
        </p:scale>
        <p:origin x="834" y="27"/>
      </p:cViewPr>
      <p:guideLst>
        <p:guide orient="horz" pos="1049"/>
        <p:guide pos="515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2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D8D3007C-0BBF-4CAD-B02F-7664B804665F}" type="datetimeFigureOut">
              <a:rPr lang="zh-CN" altLang="en-US" smtClean="0"/>
              <a:t>2024/3/29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565" y="4926171"/>
            <a:ext cx="5684520" cy="4030504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891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0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众包平台：任务分发，由标注员提供点、框提示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5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4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5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1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12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25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/>
              <a:t>本项目的设计，综合应用云原生技术，这些技术是构建</a:t>
            </a:r>
            <a:r>
              <a:rPr lang="en-US" altLang="zh-CN" sz="2000"/>
              <a:t>Sapphire</a:t>
            </a:r>
            <a:r>
              <a:rPr lang="zh-CN" altLang="en-US" sz="2000"/>
              <a:t>系统的优选技术集合，属于打造云原生应用程序的技术基础，包括但不限于容器、微服务、声明式 </a:t>
            </a:r>
            <a:r>
              <a:rPr lang="en-US" altLang="zh-CN" sz="2000"/>
              <a:t>API</a:t>
            </a:r>
            <a:r>
              <a:rPr lang="zh-CN" altLang="en-US" sz="2000"/>
              <a:t>、服务网格等，可达成快节奏交付，</a:t>
            </a:r>
            <a:r>
              <a:rPr lang="en-US" altLang="zh-CN" sz="2000"/>
              <a:t>DevOps</a:t>
            </a:r>
            <a:r>
              <a:rPr lang="zh-CN" altLang="en-US" sz="2000"/>
              <a:t>，架构独立且灵活。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0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BD812E6-DBE1-D766-E6AF-DD7E2E7AE194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B34D07E-398D-86A5-F9AC-ADA7F9B9DF3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0F7FBD9-6283-87D0-CD6E-6CC6933C0ED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6E7E3CA-DCF1-F567-860A-6D170C60BC0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AF0D86D3-4410-02C3-BA47-659EF63F7592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C24169E-53DA-723D-04B9-AC40FC0DFF7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8DD7C75-882F-D1A7-6BA5-03CF6E8F58A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8B8CFC7-32A4-2D38-C606-3A6DECDFD71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88751EBC-C875-90CC-2FB3-72FF45DFFC1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671114B-369D-DA3E-D67D-5AEDE52577D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C790449B-94B5-6DDD-0AD7-535D3000CC0B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D63D8F7-8804-D1DB-8B42-CFA1B4AA2F9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FBC9BC6-8FFD-21A8-90ED-9AD542A4D0D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A915B9A-B4F5-DE13-755D-91716B7DCCD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9037CAE-A827-DE61-2C80-1324D73DA12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256DCEC-2E1E-C101-35A9-19F12EF0E7E6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983BBC8-D64A-D787-F69E-09C3D6A0E5B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55E23EBD-A237-4002-5867-35CBB5FEB2D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8983A95-78F3-C672-0876-88D572597A1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5A95FA5-9BD7-96D1-F0FE-F376E5ED7D9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CE960FB-232A-85F2-D83C-54BCCD7B14A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4D0D5C86-8D5F-249A-B104-A383DD1CFB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167C2FFC-6CE5-53E0-AE44-CF57958B5B9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9FB52439-909D-70E3-CF3F-13CF612143B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60B88FC-1F02-408C-5F47-44C04BF3B158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B2CFA190-EF1C-1661-C6C2-F333EDF62D64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70C659E-556E-B3EA-68F3-E1BB50F77519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6922909-B46B-1DE1-550A-76F2C0502EBC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C61E738-F66C-651C-77D1-95FDD253F33C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CD63C3D-6D54-1DFD-8112-C6DCF7EF5337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5C1534C1-A8BD-CC9F-1C04-DC0E5A18A14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77502B40-B8DC-4AB9-A149-413B722EBF72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CF46AE26-FB32-46A6-B01A-217C2049E960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2486918D-028C-14CF-C817-7147E5F9526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F8B1431A-3A91-D668-E2F5-E1C0DF2371E2}"/>
              </a:ext>
            </a:extLst>
          </p:cNvPr>
          <p:cNvSpPr/>
          <p:nvPr userDrawn="1"/>
        </p:nvSpPr>
        <p:spPr>
          <a:xfrm>
            <a:off x="0" y="22498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738782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FDEB5B1-4614-B7FD-2A32-7696519374A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8A2A75C-058C-5F36-CEE7-445B79B49E9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A77D9AE-5EBF-2CB7-EB63-C9AEA2FEBD3D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132615B-837F-330C-A0B1-06074995DF08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E408FBD-0A44-D658-B9C8-936C7D0A9BF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1BDB70-FDB6-5007-2C3F-E707E13B797C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1C448C2-D08E-D115-218B-1460DD10418E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929B885-F3D6-A539-2F33-02F7510B129A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DBBC722-6171-6266-3820-1C2A16B329C2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6CD3404-161D-8F8C-D275-502600D4109E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91945EC-D593-F171-9D64-C159D1B8F38E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0F7585E-B6BC-7883-1A27-530D0F196D51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91183DC-BE3B-2266-E8AB-4CC66921E1B8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4D51121-91B7-C182-F88E-32E3CA2C593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469E1DD-65D3-3823-9601-4345D96DBF2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6512B4-4594-7DC9-ADC4-7A256EB81FF3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22D9C07-B555-ACF6-2250-34623682CAA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58F3E97-9250-6CF6-C112-AD29EC7CE6A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99894DA-E8C2-1D9E-67C2-4CA124D865D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1F30463-FF2F-F683-6F7E-A872A4EEC85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95502DB-08FF-BD80-A6AD-73E8B9F5C74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18E16FA-2397-E01E-1EFF-D259CCFE9AC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D35D842-D2B1-52F8-B4AE-FE9DEBA0348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6A72B2F-5D08-CBA4-154E-5DD16F8A3167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98CF4FB-A2C5-7A60-C98F-5CD4D97D8985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C00A4FF-5634-9F36-8439-B09FE5E2B8AD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4D181F1-AD2B-CC2F-C203-6041A1C4DD31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8F6531E-D539-E535-806C-6AF2816BDB0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7F861C-2F1B-B179-FB42-C55F36059DB8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BC43A1D-7EDC-8377-82DB-BFA74BFFD480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2FECDEE-6D6C-149B-FF24-3166627C620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EF7ECCA-13CD-74CA-F71F-1B0D3761F1A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49C16FE-5A6B-3E37-D69D-8518D4333937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349FFA0-6510-E1E6-61CC-EC14867293C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754004E2-E3DB-02CB-6955-A285014DB87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3802074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创新点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89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内容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13B8F2-2B6E-403E-C4DA-B1C9411B4B85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8E6410B-BF2D-64CB-183F-4348A386A68D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2F1F06A-0A42-6803-2DA1-22B191310780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84A16-9159-2883-03FE-D1F782A21EEF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756215E-43C7-8451-DDE8-88EBCD1E2A29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8C1BCED-8968-8370-DC4E-FC4E1E8A7D8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184B9F-F42F-93E1-3E34-53E8E476306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747A84B-D7A9-4303-EB06-C5100B60030B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2A7EF89-B87A-2ED3-56A8-5F59C68705A3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8CC4B5D-A8A7-8F37-C9DC-23859CDA24B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CA7F9D1-1FB5-5908-AF60-0BE01F1859D2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AB5398-5A67-F33F-F641-DEA5ACDEEDB5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B131AB1-8205-516B-A51D-ABDE38572889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5B11B63-16CD-2A9A-95F4-D82D87B5D08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F576AD9-A008-9E9F-96B0-C4C4455DCEB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6A37EBF-945C-CF11-0977-7357B7784F49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D3D3AF2-4C28-5DA4-2F02-6AC5579937BC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AC639D4-F6A4-4771-998D-74551EED20BF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44EC21E-5AAA-A5DA-D75F-B1FC825C0E48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BD15EF-AB40-0FBC-1899-50A8B9698228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C484FBA-7C5C-8C83-C80A-5D7A337F8C6E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9197621-26CF-553C-27BC-407A903EF8D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294113B-3437-8CF0-1BB3-78B6AFB25BD1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C0B2E9E-3B40-0AAC-2C8B-7320C34B24F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9E80582-1775-0469-8376-0E89AE944763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1F7AB93-909A-F829-8A47-7265FC67799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18F1A1C-CD0E-127D-083F-1296F82CE0C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A5911A0-B0BE-1A8E-8AF5-097288DA2EE2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3853722-7F75-68A1-8896-3D711C3F6A61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469B172B-4C91-D9C5-79C1-714BF74F94D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39D4745-F1E8-C3DA-7937-4CBB1FFF2028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68AA2AF-28B8-E411-BC47-DF493D9663B6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0AACBDA-58C5-738A-B41F-2AB2DFA0C53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1DDF07C-CA9F-310E-D7A3-4DD5D3C2A830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11404437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64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路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D46054-B671-366E-680A-96539134D1A9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42661C0-854D-9632-19D4-FE5B5853035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F6FA4A3-C49A-32F9-E2BC-1052F9D7E287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AE90D32-8976-3325-D025-7B8504287B87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4197D09-C205-098B-8C94-DED98D40DA5E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FC7DDE9-78EC-3CF6-B889-19CB380E58AA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9828595-409E-65C3-61D4-F7173A229E3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311BCAB-E8A0-EDE6-1096-C0F3262A2435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8514D79-2933-2637-4729-85F6B885C0E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8932AC4-3A24-AD10-08CF-CC4ADB38882F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EC82901-8EF7-8373-7CF6-35A158D924B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3C33CB0-FA71-57AF-DCB7-EE610BE985D7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3B5B0A8-3BF9-84F3-726F-D926BA76860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62BD90A-CD14-EE28-8BE3-4F5C7EFBF5C8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93A5611-4BA9-D959-41DB-32F94F014647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13DC3C-9887-2ECC-7551-BB10ECE526E7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F1AA5DE-3E12-1363-778F-04D9AC5174D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DA29203-42EF-101F-77C7-6C4E24DF255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02568A-8586-3F29-E894-6A4C1FC2F86E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1BB47F4-4A86-4025-7402-94E5A57BCB69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DD2449B-D835-3097-B90F-BD2C366CEBE4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AD3F0F7-90EE-4980-1DA5-1AF14061B4D6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0900F35-A227-CDD0-5C6F-AEE2D353298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E1A4498-0DA6-FE2B-C18A-52D76DCDA9D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F459537-46AC-937C-C152-7FCE5E484E4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C0D5EE8-DFD1-BE3F-0C4C-B4332861775F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B188196-F138-E806-578C-56035B65DDED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D1B11F5-F5DE-9C16-0A52-170C4770F00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0DDC13D-EEF5-D8F6-3220-83ADCE8ACD9E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AC46E6A-70EE-8036-806F-9A2769F94AD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D8F0597-03D4-B011-AE58-E32D06D501A4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86DAAC4-C145-5F2A-FA76-1F66015E53D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F4F31D4-8486-ED28-AF1C-4C61E719EF98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4FE18AC-BA51-2008-C86F-FE6DCF07276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756613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36447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技术路线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27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评价指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109B445-76CE-51B2-562E-6896AE853928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A47814E-BB10-DA58-FC45-4A0A60108D04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C8FCC83-9D0A-7F82-2C7A-B7C291820C2A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C8F9770-7450-4156-3ABA-0674AA48B78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C1D7250-520D-C577-BC94-70C9C7E0D1B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05E3723-D15D-AA6E-FB2D-AE2E68BC412D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D4BF551-C99F-D91E-8BA9-C7C09C961FAC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DE863F3-5829-1293-7CAB-96CF8F2DE95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D07654A-F20C-ABC6-BDD8-E1CB1C44A4AB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F2C0379-1092-EB9F-E14D-6AB5A67F7516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9081BCD-2C7C-32B6-70C7-7E89D403CD23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2904FB2-6448-50C2-F103-436D5D3FCFDF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38F4E3F-0706-A25B-9CC3-FC77E488A757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BE1EFB-CE39-EEFE-46D2-EB6BC06AF2E6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B3908D6-CB03-68DB-F1F2-F9197543A72C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202306C-FA0C-FB4A-9642-87EBD2BC92DC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AEC95D1-CB9F-21EB-2C77-B8C9227E01DD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F453AF7-74E2-9663-4456-438AC44F53CA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2004438-C77A-C0F2-8C27-B0547CDACA6F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4C98465-A7E7-2B89-0E9D-09D3D957BEE0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E016EEF-B6B3-73FF-03EA-357CA71CD2B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3E8D4E6-3D3D-2196-9B1C-214BA1A0B9C3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6398ECE9-4AAC-9316-7454-6864E0DD0A6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92C3FD4-6F98-0430-4965-8005459E3880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B34D5A0-09BC-630A-B292-03A83E63921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2BD7045-C359-6787-E4FC-D9202AE707B9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F085752-7E13-53FA-5F67-66C05F99F2C4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A633A5-3A05-BE8F-3645-9C23ACE02295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C313F65-A462-9BDF-07CE-955513F4102A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7D7B7B4-8DDE-B227-B53A-DA9D303900FD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0AAD8D0-18D0-C86E-29E6-D3764B3B9A47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0C50899-D5A1-3B45-106B-6D4A6C5DD905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73986E6-4519-1441-8625-AD7A5ED65A7D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6C550A-4865-33E1-349C-97132794E148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545A47-7EBD-252E-B46C-E4F7554AA5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-1180" y="4441582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评价指标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917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EE6732-AABF-AEA0-B3AE-04CDF28A725C}"/>
              </a:ext>
            </a:extLst>
          </p:cNvPr>
          <p:cNvGrpSpPr/>
          <p:nvPr userDrawn="1"/>
        </p:nvGrpSpPr>
        <p:grpSpPr>
          <a:xfrm>
            <a:off x="3650406" y="137700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F3FC02B-9B1C-1030-B234-1E0637D5873C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F5C7BA9-D35A-0A3A-20D5-A40ADF631261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E8A3B8D-0405-5326-E3D7-00DDBC02D175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00F285B-2959-4735-DE09-4B5387F3301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4E7B49F-D6ED-58AC-4BC6-9FA6BD51FAA9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C08B84D-647A-8A6A-EFD1-86A0D4C0A601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C96C19A-32F3-97B5-75F3-8DE82C8D63C7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25E3843-E473-E64C-7E29-4968B368C38A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F945A14-8C9E-16C0-F7EF-2D90F0B3CC8A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EB9AEE1-6C20-AF24-C713-B9D989F870E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6E0C8CC-DA66-A3DB-0372-474215A8F543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D6B185B-BBAC-04CF-4E27-F1DBF7360CA0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295C6F8-F49C-BE01-4D32-86997615867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68FD18D-C392-3DB5-67EF-11A5E497D6F6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DBB651C-CB72-8983-324F-2268343EB6F8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1D75188-ECAC-3422-5E45-14917CBA703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1D78B7-D057-1A0C-8135-169939A24BFD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E739052-4AEC-DEAC-20B4-C87FD8E25C4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AFBBA4D-EBD7-647E-8008-5DD57C135B75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16049E1-A46D-5421-D016-2506B49FB5F1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7A5E92F-ECCC-78A0-A777-67685A9E34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C71A5F9-29B2-DD57-7FDA-5F9FB1A9BBD2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A088F4A-A224-1D04-A650-326EAB01D30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8F6B4E7-5B06-D355-F222-6883FBCD0437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013FC24-CF3A-1778-C16D-A2943A346412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D889332-56A0-CC4D-8A45-25ADCD3DE47A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267353F-05B3-0367-59FD-CAA9CE9B5B84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464A752-200F-9F6F-0386-243CFA680E3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331EB69-8355-523A-B67C-B2AD14A95F23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235EA82-A1FB-EEDB-3A43-9627F9C93E0C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3B5B887-610A-CBEF-F48A-7287CBDBDCA0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0435818-7595-E41B-CFF4-CCB8BB2827E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A181B6A-AE5E-0AFC-E8E3-AD96C2F017C9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-12367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 userDrawn="1"/>
        </p:nvSpPr>
        <p:spPr>
          <a:xfrm>
            <a:off x="11539946" y="6208450"/>
            <a:ext cx="763850" cy="763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/>
            <a:endParaRPr lang="zh-CN" altLang="en-US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357793" y="62929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C9F954-4ADE-983B-4B0F-073F315FE4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8451854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zh-CN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项目内容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技术路线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参考文献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387" y="5228699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kern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参考文献</a:t>
              </a:r>
              <a:endParaRPr lang="zh-CN" altLang="en-US" sz="18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196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5AF30F8-F48B-02DD-948B-3203DDCBA7E8}"/>
              </a:ext>
            </a:extLst>
          </p:cNvPr>
          <p:cNvGrpSpPr/>
          <p:nvPr userDrawn="1"/>
        </p:nvGrpSpPr>
        <p:grpSpPr>
          <a:xfrm>
            <a:off x="2804566" y="137701"/>
            <a:ext cx="6582867" cy="6582598"/>
            <a:chOff x="5535168" y="881263"/>
            <a:chExt cx="1586880" cy="1601975"/>
          </a:xfrm>
          <a:solidFill>
            <a:srgbClr val="7F7F7F">
              <a:alpha val="30196"/>
            </a:srgbClr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E6DA6E8-8B9B-D77B-928A-E4947BD7F261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4D40570-B12A-762F-279E-8E37A3EA295F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6D6A2B2-67A1-A5F2-5684-676FCF39160B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B0FABFD-164D-63CB-8073-32305EE886A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A2B2A03-1475-687F-B270-92580579DF31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C6861A9-A960-3419-6977-EDA38849F39B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27CF889-8056-0D0C-204D-4DC11820C9E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EA305F6-DD65-D29A-9986-8295412CBB56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2F72F17-D8AD-EDA9-29DB-D95ACB3770E7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CE3D69E-7E96-E1C2-89E5-A11144E294B5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CC3ECAC-B922-EE0A-5FD7-27E285FF521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59F91AC-7B69-DF2B-D1E3-A90AD86035CD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399981C-C488-248F-5977-EAEBDCF55787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4CD13A0-C45B-E6D1-7B5F-612D1605EA6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FA171A0-5DEF-AB58-2D45-D16AEE54EAAA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F533ED9-0E12-55A7-3B20-7F461589CFB5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4DCA9B4-7821-B8AC-D3A6-654C063FFAA3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DEBC360-D0F9-44D0-A38F-29A8ACF27DAC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9EE3C4A-0DF7-B035-F332-EDAA62F94EB4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9AF9821-64F4-D952-0397-C71ED08FBC5D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5BB33A-67B3-3C53-4EA7-92D537FE23F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85F30CB-EA1F-B1F8-A086-EB6F7109A897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1CE0EA3-97C8-11C4-308D-547FBE348AD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FED15E7-6C20-5B37-FE83-F1492CCEF0B4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A59CB7B-5D49-D55A-6987-9AE6677ED361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18F95C-BC9F-92C2-D929-124A1C77482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3A74F94-E8CC-F8E5-B370-D5D01DF2EB28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703F2461-AAB4-6703-E32B-2E5F187D8AB7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3F2B8DC-5A80-17E9-BB96-E847CA7FA8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379A4C8-CAF3-4C71-B960-A9AFFB09457F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038E05C-8A6D-2A49-FC10-F870E4BB8E58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4D29608-FC55-0CE6-8415-46FB3A6D45EC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7907AE5-8282-FE22-D170-C57DFCC8869D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1" r:id="rId2"/>
    <p:sldLayoutId id="2147483676" r:id="rId3"/>
    <p:sldLayoutId id="2147483677" r:id="rId4"/>
    <p:sldLayoutId id="2147483680" r:id="rId5"/>
    <p:sldLayoutId id="2147483678" r:id="rId6"/>
    <p:sldLayoutId id="2147483679" r:id="rId7"/>
    <p:sldLayoutId id="2147483669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6.svg"/><Relationship Id="rId5" Type="http://schemas.openxmlformats.org/officeDocument/2006/relationships/tags" Target="../tags/tag7.xml"/><Relationship Id="rId10" Type="http://schemas.openxmlformats.org/officeDocument/2006/relationships/image" Target="../media/image25.png"/><Relationship Id="rId4" Type="http://schemas.openxmlformats.org/officeDocument/2006/relationships/tags" Target="../tags/tag6.xml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946806" y="1310189"/>
            <a:ext cx="4293372" cy="819981"/>
            <a:chOff x="3946806" y="1738814"/>
            <a:chExt cx="4293372" cy="819981"/>
          </a:xfrm>
        </p:grpSpPr>
        <p:sp>
          <p:nvSpPr>
            <p:cNvPr id="4" name="矩形 3"/>
            <p:cNvSpPr/>
            <p:nvPr/>
          </p:nvSpPr>
          <p:spPr>
            <a:xfrm>
              <a:off x="3946806" y="1738814"/>
              <a:ext cx="4293372" cy="819981"/>
            </a:xfrm>
            <a:prstGeom prst="rect">
              <a:avLst/>
            </a:prstGeom>
            <a:noFill/>
            <a:ln w="50800">
              <a:solidFill>
                <a:srgbClr val="8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951824" y="1856417"/>
              <a:ext cx="42883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>
                  <a:solidFill>
                    <a:srgbClr val="81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创新项目实训开题答辩</a:t>
              </a:r>
              <a:endParaRPr lang="zh-CN" altLang="en-US" sz="3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03290" y="2306809"/>
            <a:ext cx="10980403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40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  <a:endParaRPr lang="zh-CN" altLang="en-US" sz="40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752349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5101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57159" y="5821082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答辩人：侯玉祺         团队名称：重生之我在山大标数据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0984" y="3908758"/>
            <a:ext cx="10034086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团队成员：侯玉祺，吴羲勇，朱哲甬，郭苏睿，伍钰棋</a:t>
            </a:r>
            <a:endParaRPr lang="zh-CN" altLang="en-US" sz="2400" b="1" dirty="0">
              <a:solidFill>
                <a:srgbClr val="81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E7A116-7071-BDF6-D8BD-375B77431F6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26DDB6E-7790-81CA-66DE-930163F369CA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4024EDD-AD0E-15B9-0A23-AA5D815F46F9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C87757D-5DB9-12AC-33B8-DC8E1D225C6C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A540CD3-4E58-7992-2257-C6CA48A5FAF5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A5DC5E3-017B-CEAA-AEE2-4EAE381A4D74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2ACC0BE-FA69-4F3A-0FE2-AE8D8D53B88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30BB95F-23E7-3E9B-21D5-74D4535DF4D1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5E21C3-D167-9BE3-C4EF-31C86D5B5A79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FA35E6B-B3AA-4935-4907-771F9BD1B6E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6C57194-9442-9B73-C784-BAB78015699F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2F83F79-0E64-0F92-0D0C-BAC51F96721B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DBD2A8D-95D8-6973-6B2F-A0256788ED62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497D87-3673-4904-87C9-D24650B9F8FD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5E9B953-FE38-F79D-98A1-11244776171D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F327AAB3-6841-D85F-DB2A-24E9D5D55B7B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97A63C3-98BB-98E3-4345-B510C57688F6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4E99BC4-E0EF-19D0-6C6B-005A27CFA001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0967562-A25D-BA13-2DED-D6B386752B3D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D637778-6B2D-25F2-74CA-76EE1C875DAD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024F7A7-44DD-FD1F-5BEC-C1B8CC490052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AE81B61-511D-11AA-BB19-8951A5D248AC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1CFA042-F69B-91D7-6F77-EAC46B2EADE9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1F91F90-9912-7141-E4EF-D0F98C02A00E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C05E798-6046-C4F5-84A9-C869CB99019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0A29DD8-1768-D52F-B130-819FE7677BD5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C551732-68E4-67C3-513C-8CB3329E5325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8F2D0CD-E79D-955A-8B3F-A2856E65760B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0275D58-4847-5E07-CC8A-9B7CAB927626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5E5DEB9-A832-5D46-6ED1-ED169EA5B54E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B787FCD-6B2C-205D-0F6C-7B0DF8976BF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14C29D5-CA4B-8DB9-BBB4-FF0875FC2DAE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D7427FA-862A-9426-483D-18B62D098CD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76314BA5-57EE-A9B9-9D18-4D2F00889284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0B147F-AF69-7414-B4D9-B54831EF00B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715D64B-6E38-B44C-73DD-4179DA81045B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2147576-CF99-F114-7A64-4FBA84B72893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7F78E4F-12E9-8485-10DD-0D05211E9F74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699673A-F2B8-BAB7-6070-04F002E961AF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24AB354-4F8E-1DFE-E8A9-D5D2BBDA01F6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F720F53-F7A5-C4C9-8F91-0006BACCED95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A9C3804-AC09-77A9-04D9-E3914E9D9F2D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CDAB061-E9EA-A64A-96BE-519ADFC3319C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582005C-6A18-CDA2-5657-ED1204A63861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2DD77E8-FA93-ED7A-1A53-21934A6CDAD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5D4B710-47D3-4051-F4E4-DE18F52B936C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596747D-9D2E-CE6C-69F9-0D2590623FAE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86D6FFB-4DCC-4016-4CA9-E30C300CBC23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3C099DD-F394-5D22-8C3B-7AD2A607499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9DF2C49-4AF2-E7AC-134E-851A1714F4F5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65CA7A4-1D35-2E50-8EFB-A1EA3B69C249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CCA92F8-08E2-D2B4-B6A9-5EA7EAB5466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4003E7C-5F99-4146-9D9C-8704FE63F4D5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4983A40-1C80-FCF1-C4EF-7256266BB22C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A0BBF44-1D8B-665D-AE1F-855A61782407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82450F7-6845-9733-605D-393E3C62E72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A4B7D4E1-4230-09AA-7E25-1DD4625827F0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F71E46A-DE4A-32B0-F6F3-0B81D416798A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B6D12BD-1FB8-A972-9422-BFF5EF755E40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C4991A1-9985-2629-0098-2762158427F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001A393-8268-1F10-C2E1-F58F41E3D108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1593C8-71B2-8AF9-CB90-A84393799657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7DEA2B02-0684-2F0F-AA06-0FCACB676E4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96F7AC2-349D-2737-5F55-61DAD0F542B2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F306702-939A-36A6-BACE-4533DBE8E106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26EF591-9F2B-F84F-CC9E-83C0B8BD5E8D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AAC83C3-A24C-C947-5C98-8AB810FA2E5F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0F653D8-02DC-FE83-09DD-0ED830E671D1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6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众包任务分发系统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0CA9B062-E215-48A9-837F-C692F51F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974" y="2557416"/>
            <a:ext cx="6409003" cy="371352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C399A8A-BF83-634D-AA7F-0A9D36C5BB32}"/>
              </a:ext>
            </a:extLst>
          </p:cNvPr>
          <p:cNvGrpSpPr/>
          <p:nvPr/>
        </p:nvGrpSpPr>
        <p:grpSpPr>
          <a:xfrm>
            <a:off x="3180610" y="1626855"/>
            <a:ext cx="7015321" cy="504624"/>
            <a:chOff x="3180610" y="1626855"/>
            <a:chExt cx="7015321" cy="5046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84D8941-05CE-AD10-C188-FB5B21753ABA}"/>
                </a:ext>
              </a:extLst>
            </p:cNvPr>
            <p:cNvSpPr/>
            <p:nvPr/>
          </p:nvSpPr>
          <p:spPr>
            <a:xfrm>
              <a:off x="3180610" y="1626858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正确率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D91C6B-4678-6AEF-4573-48B07DC60647}"/>
                </a:ext>
              </a:extLst>
            </p:cNvPr>
            <p:cNvSpPr/>
            <p:nvPr/>
          </p:nvSpPr>
          <p:spPr>
            <a:xfrm>
              <a:off x="4609702" y="1626857"/>
              <a:ext cx="1298953" cy="50462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高效率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52E4708-C0C9-C7C4-3100-878143E3F774}"/>
                </a:ext>
              </a:extLst>
            </p:cNvPr>
            <p:cNvSpPr/>
            <p:nvPr/>
          </p:nvSpPr>
          <p:spPr>
            <a:xfrm>
              <a:off x="6038794" y="1626857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一致性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BF2EB3A-25A2-3EBB-18F4-1D149646D440}"/>
                </a:ext>
              </a:extLst>
            </p:cNvPr>
            <p:cNvSpPr/>
            <p:nvPr/>
          </p:nvSpPr>
          <p:spPr>
            <a:xfrm>
              <a:off x="8896978" y="1626855"/>
              <a:ext cx="1298953" cy="504621"/>
            </a:xfrm>
            <a:prstGeom prst="rect">
              <a:avLst/>
            </a:prstGeom>
            <a:solidFill>
              <a:srgbClr val="81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后处理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ED4299C-FB9D-BEDA-95C9-FD2FB194D565}"/>
                </a:ext>
              </a:extLst>
            </p:cNvPr>
            <p:cNvSpPr/>
            <p:nvPr/>
          </p:nvSpPr>
          <p:spPr>
            <a:xfrm>
              <a:off x="7467886" y="1626856"/>
              <a:ext cx="1298953" cy="50462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r>
                <a:rPr lang="zh-CN" altLang="en-US" b="1" spc="300">
                  <a:latin typeface="微软雅黑" pitchFamily="34" charset="-122"/>
                  <a:ea typeface="微软雅黑" pitchFamily="34" charset="-122"/>
                </a:rPr>
                <a:t>预分发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51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2" y="1423977"/>
            <a:ext cx="9810970" cy="461389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3F70E5E-53AB-1A24-2976-CDC361721ED0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3CC1AD22-CA3B-FF6A-82C3-018A7D798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点选模式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8BE1906-83E4-CC43-D47C-08213C6568B2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A10A1D-3913-85DE-9AC5-EFAE399392C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1417446-53FD-2C17-FE76-7DA460902684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357728-FBB1-9B40-2A3D-47F90872D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83" y="2414674"/>
            <a:ext cx="4400436" cy="33672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CAC2A1-7AE0-6638-00C4-380809F734BE}"/>
              </a:ext>
            </a:extLst>
          </p:cNvPr>
          <p:cNvSpPr/>
          <p:nvPr/>
        </p:nvSpPr>
        <p:spPr>
          <a:xfrm>
            <a:off x="3395249" y="1847850"/>
            <a:ext cx="1441070" cy="19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葡萄球菌数据集</a:t>
            </a:r>
          </a:p>
        </p:txBody>
      </p:sp>
    </p:spTree>
    <p:extLst>
      <p:ext uri="{BB962C8B-B14F-4D97-AF65-F5344CB8AC3E}">
        <p14:creationId xmlns:p14="http://schemas.microsoft.com/office/powerpoint/2010/main" val="11870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E36F2A-4AF2-36FA-F6A1-9144561AE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569" y="1428751"/>
            <a:ext cx="9936708" cy="458416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B5A2D05-7F70-1105-2D9D-BD679F081428}"/>
              </a:ext>
            </a:extLst>
          </p:cNvPr>
          <p:cNvGrpSpPr/>
          <p:nvPr/>
        </p:nvGrpSpPr>
        <p:grpSpPr>
          <a:xfrm>
            <a:off x="2839087" y="410187"/>
            <a:ext cx="3862165" cy="543667"/>
            <a:chOff x="2839087" y="410187"/>
            <a:chExt cx="3862165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8136D668-691D-F495-9DB8-41778DBE3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23836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工作台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框选模式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6C40150-3182-80C4-3357-00279150432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5EC7665-8CF2-0746-2B33-B9B086286696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5A598BB-C775-C888-6103-60EA55247E9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C3B32A-0258-2AB2-61A3-B0D4BC45C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48" y="2410532"/>
            <a:ext cx="4405911" cy="33497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3D8518-14BB-0034-C8E9-2CB90E966C8C}"/>
              </a:ext>
            </a:extLst>
          </p:cNvPr>
          <p:cNvSpPr/>
          <p:nvPr/>
        </p:nvSpPr>
        <p:spPr>
          <a:xfrm>
            <a:off x="3419062" y="1816894"/>
            <a:ext cx="1441070" cy="19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葡萄球菌数据集</a:t>
            </a:r>
          </a:p>
        </p:txBody>
      </p:sp>
    </p:spTree>
    <p:extLst>
      <p:ext uri="{BB962C8B-B14F-4D97-AF65-F5344CB8AC3E}">
        <p14:creationId xmlns:p14="http://schemas.microsoft.com/office/powerpoint/2010/main" val="132708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8F14D-3CFF-06E4-31EE-9607F013A6F3}"/>
              </a:ext>
            </a:extLst>
          </p:cNvPr>
          <p:cNvGrpSpPr/>
          <p:nvPr/>
        </p:nvGrpSpPr>
        <p:grpSpPr>
          <a:xfrm>
            <a:off x="2839087" y="410187"/>
            <a:ext cx="3547976" cy="543667"/>
            <a:chOff x="2839087" y="410187"/>
            <a:chExt cx="3547976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B5A3F8B3-B932-4092-FF46-47738E9D5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924180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AI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辅助标注系统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4D3B3A-438A-3268-7EA2-3BAEAF897EB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E88A2E-5CD4-152F-AB2B-A6464440306B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1F3D9B7-07DF-A674-D74B-EF1CE30D0E1F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FCB2607-8477-F22A-B9BD-4B2EE671EB09}"/>
              </a:ext>
            </a:extLst>
          </p:cNvPr>
          <p:cNvSpPr/>
          <p:nvPr/>
        </p:nvSpPr>
        <p:spPr>
          <a:xfrm>
            <a:off x="5066893" y="2132190"/>
            <a:ext cx="2579824" cy="3458458"/>
          </a:xfrm>
          <a:prstGeom prst="rect">
            <a:avLst/>
          </a:prstGeom>
          <a:solidFill>
            <a:srgbClr val="FFFFFF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8E4E7-541E-D127-5932-0E6092B1BE6A}"/>
              </a:ext>
            </a:extLst>
          </p:cNvPr>
          <p:cNvSpPr/>
          <p:nvPr/>
        </p:nvSpPr>
        <p:spPr>
          <a:xfrm>
            <a:off x="4745552" y="2577275"/>
            <a:ext cx="2185800" cy="2930238"/>
          </a:xfrm>
          <a:prstGeom prst="rect">
            <a:avLst/>
          </a:prstGeom>
          <a:solidFill>
            <a:srgbClr val="FFFFFF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112BCF-A0A5-E8EB-B6B2-57E383CD4D33}"/>
              </a:ext>
            </a:extLst>
          </p:cNvPr>
          <p:cNvSpPr/>
          <p:nvPr/>
        </p:nvSpPr>
        <p:spPr>
          <a:xfrm>
            <a:off x="2288470" y="1939101"/>
            <a:ext cx="2867891" cy="384463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PA_库_形状 299">
            <a:extLst>
              <a:ext uri="{FF2B5EF4-FFF2-40B4-BE49-F238E27FC236}">
                <a16:creationId xmlns:a16="http://schemas.microsoft.com/office/drawing/2014/main" id="{6BBB9D2A-49A5-F6EA-6D24-FFE2C82140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11411" y="3816253"/>
            <a:ext cx="2476924" cy="1404872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6A788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用户提供初步的点或框图标注</a:t>
            </a: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 </a:t>
            </a: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模型基于这些信息进行识别和标注。</a:t>
            </a:r>
            <a:endParaRPr lang="en-US" altLang="zh-CN" sz="1200">
              <a:solidFill>
                <a:schemeClr val="dk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适用于需要精确位置信息的标注任务，如物体检测或图像分割。</a:t>
            </a:r>
            <a:endParaRPr lang="en-US" altLang="zh-CN" sz="1200" dirty="0">
              <a:solidFill>
                <a:schemeClr val="dk1">
                  <a:lumMod val="90000"/>
                  <a:lumOff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57B2405A-C37A-9936-7203-4AC10A3337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9084" y="2321307"/>
            <a:ext cx="409116" cy="409116"/>
          </a:xfrm>
          <a:prstGeom prst="rect">
            <a:avLst/>
          </a:prstGeom>
        </p:spPr>
      </p:pic>
      <p:sp>
        <p:nvSpPr>
          <p:cNvPr id="17" name="Google Shape;86;p19">
            <a:extLst>
              <a:ext uri="{FF2B5EF4-FFF2-40B4-BE49-F238E27FC236}">
                <a16:creationId xmlns:a16="http://schemas.microsoft.com/office/drawing/2014/main" id="{061E6EA0-8F12-77A1-E034-D6E4F57A0F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1411" y="2816333"/>
            <a:ext cx="2102116" cy="79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Copilot M</a:t>
            </a:r>
            <a:r>
              <a:rPr lang="en-US" altLang="zh-CN" sz="16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ode</a:t>
            </a:r>
          </a:p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领航员模式</a:t>
            </a:r>
            <a:endParaRPr lang="en-US" sz="140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E74088-EF2D-C08E-DEFA-532807DF8244}"/>
              </a:ext>
            </a:extLst>
          </p:cNvPr>
          <p:cNvGrpSpPr/>
          <p:nvPr/>
        </p:nvGrpSpPr>
        <p:grpSpPr>
          <a:xfrm>
            <a:off x="5379027" y="1939101"/>
            <a:ext cx="2867891" cy="3844636"/>
            <a:chOff x="5336470" y="1939101"/>
            <a:chExt cx="2867891" cy="38446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F072301-C97B-46D8-E5DF-C65FC215295C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PA_库_形状 299">
              <a:extLst>
                <a:ext uri="{FF2B5EF4-FFF2-40B4-BE49-F238E27FC236}">
                  <a16:creationId xmlns:a16="http://schemas.microsoft.com/office/drawing/2014/main" id="{DC1AA140-7FCB-6200-FEC2-E9166D96D57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78801" y="3857251"/>
              <a:ext cx="2476924" cy="130721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根据</a:t>
              </a:r>
              <a:r>
                <a:rPr lang="zh-CN" altLang="en-US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给定的文本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进行初步标注，人工进行核查和修正。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结合了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的高效率和人类的判断力，适用于需要文本理解和验证的标注任务。</a:t>
              </a:r>
              <a:endParaRPr lang="en-US" altLang="zh-CN" sz="1200" dirty="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95EEFD7A-F775-67CC-A075-FB2EFB15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18" name="Google Shape;86;p19">
              <a:extLst>
                <a:ext uri="{FF2B5EF4-FFF2-40B4-BE49-F238E27FC236}">
                  <a16:creationId xmlns:a16="http://schemas.microsoft.com/office/drawing/2014/main" id="{049D2BA0-D97D-B560-792D-EF88AC6B43B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77702" y="2824185"/>
              <a:ext cx="2579824" cy="882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600" b="1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Semi-Automatic Mode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chemeClr val="dk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半自动模式</a:t>
              </a:r>
              <a:endParaRPr lang="en-US" sz="140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7A669-1209-66C3-20DC-C079AF7D7018}"/>
              </a:ext>
            </a:extLst>
          </p:cNvPr>
          <p:cNvGrpSpPr/>
          <p:nvPr/>
        </p:nvGrpSpPr>
        <p:grpSpPr>
          <a:xfrm>
            <a:off x="8469584" y="1939101"/>
            <a:ext cx="2867891" cy="3844636"/>
            <a:chOff x="5336470" y="1939101"/>
            <a:chExt cx="2867891" cy="384463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FDE800-0D06-6DA3-23BE-866A9487DB35}"/>
                </a:ext>
              </a:extLst>
            </p:cNvPr>
            <p:cNvSpPr/>
            <p:nvPr/>
          </p:nvSpPr>
          <p:spPr>
            <a:xfrm>
              <a:off x="5336470" y="1939101"/>
              <a:ext cx="2867891" cy="38446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PA_库_形状 299">
              <a:extLst>
                <a:ext uri="{FF2B5EF4-FFF2-40B4-BE49-F238E27FC236}">
                  <a16:creationId xmlns:a16="http://schemas.microsoft.com/office/drawing/2014/main" id="{020637FB-75CD-3AE5-CA2A-E4A46F45685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577485" y="3857251"/>
              <a:ext cx="2476924" cy="156267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 algn="l" defTabSz="457200">
                <a:lnSpc>
                  <a:spcPct val="120000"/>
                </a:lnSpc>
                <a:defRPr sz="2000">
                  <a:solidFill>
                    <a:srgbClr val="6A788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利用</a:t>
              </a:r>
              <a:r>
                <a:rPr lang="en-US" altLang="zh-CN" sz="1200" b="1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GPT vision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作为中介。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处理复杂的语义信息，</a:t>
              </a:r>
              <a:r>
                <a:rPr lang="en-US" altLang="zh-CN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 </a:t>
              </a: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完成性能评估。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dk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适用于需要处理复杂语义和大量数据的场景，可以实现高度自动化的数据标注。</a:t>
              </a:r>
              <a:endParaRPr lang="en-US" altLang="zh-CN" sz="1200">
                <a:solidFill>
                  <a:schemeClr val="dk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3" name="图形 22" descr="结束">
              <a:extLst>
                <a:ext uri="{FF2B5EF4-FFF2-40B4-BE49-F238E27FC236}">
                  <a16:creationId xmlns:a16="http://schemas.microsoft.com/office/drawing/2014/main" id="{31638954-74C0-4766-DC47-9C7E749D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03424" y="2316637"/>
              <a:ext cx="404855" cy="404855"/>
            </a:xfrm>
            <a:prstGeom prst="rect">
              <a:avLst/>
            </a:prstGeom>
          </p:spPr>
        </p:pic>
        <p:sp>
          <p:nvSpPr>
            <p:cNvPr id="24" name="Google Shape;86;p19">
              <a:extLst>
                <a:ext uri="{FF2B5EF4-FFF2-40B4-BE49-F238E27FC236}">
                  <a16:creationId xmlns:a16="http://schemas.microsoft.com/office/drawing/2014/main" id="{D61A8A10-996D-B02D-BE99-386744A954D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477702" y="2824184"/>
              <a:ext cx="2676491" cy="99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Fully Automatic Mode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>
                  <a:ln>
                    <a:noFill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全自动模式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05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5B56B88-0B79-EFAF-EF2D-D40C417D0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83" y="2350785"/>
            <a:ext cx="5767863" cy="36021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7D9214-215F-BBDE-7B73-FF32534FF855}"/>
              </a:ext>
            </a:extLst>
          </p:cNvPr>
          <p:cNvGrpSpPr/>
          <p:nvPr/>
        </p:nvGrpSpPr>
        <p:grpSpPr>
          <a:xfrm>
            <a:off x="2839087" y="410187"/>
            <a:ext cx="4575501" cy="543667"/>
            <a:chOff x="2839087" y="410187"/>
            <a:chExt cx="4575501" cy="543667"/>
          </a:xfrm>
        </p:grpSpPr>
        <p:sp>
          <p:nvSpPr>
            <p:cNvPr id="20" name="矩形 3">
              <a:extLst>
                <a:ext uri="{FF2B5EF4-FFF2-40B4-BE49-F238E27FC236}">
                  <a16:creationId xmlns:a16="http://schemas.microsoft.com/office/drawing/2014/main" id="{CF96FC6D-F211-9BFF-7A3B-96C9EF35A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951705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数据统计界面原型设计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A4E1163-A35A-D34D-4047-DCA45C859CB8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56D35D9-FA47-FCF5-F9F9-D3D5C76F32F9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AD7006C-9A6B-3E1E-2FAA-389ED3E40977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A7ACD9D-A108-7F82-901B-E9B5D40F5C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77655" y="4959572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B41BBD-3981-01EA-3218-60EFE22958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77656" y="2391587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81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2660DA-E38D-CF9C-EB4D-4F2784F158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77655" y="3675579"/>
            <a:ext cx="736599" cy="646803"/>
          </a:xfrm>
          <a:prstGeom prst="rect">
            <a:avLst/>
          </a:prstGeom>
          <a:solidFill>
            <a:schemeClr val="lt1"/>
          </a:solidFill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81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EDB62F-4A40-3E27-47B5-0288159E17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79131" y="2245949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标注员维度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数据集标注准确率，每日积分收入，标注数量变化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77463E-DF93-F5FE-FBB4-B6002D6872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079131" y="3606965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众包发布者维度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数据集标注进度，标注准确率，标注员工作积极性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C1BF67-4D19-BDC5-0530-27C71E2673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79131" y="4813934"/>
            <a:ext cx="2993572" cy="93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平台维度</a:t>
            </a:r>
            <a:endParaRPr lang="en-US" altLang="zh-CN" sz="14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用户活跃度，最热数据集，平均任务完成量</a:t>
            </a:r>
            <a:r>
              <a:rPr lang="en-US" altLang="zh-CN" sz="12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</a:t>
            </a:r>
            <a:endParaRPr lang="zh-CN" altLang="en-US"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C032DD1-7D57-A80F-3498-3C600157A256}"/>
              </a:ext>
            </a:extLst>
          </p:cNvPr>
          <p:cNvSpPr/>
          <p:nvPr/>
        </p:nvSpPr>
        <p:spPr>
          <a:xfrm>
            <a:off x="4709122" y="1570021"/>
            <a:ext cx="383239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让数据“活”过来</a:t>
            </a:r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87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1845715-331A-09C2-0C6A-CCAE6A7B024E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F6DFF671-D4DF-BB44-5EAA-A265BE732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基本框架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937532C-75C4-4274-DE53-DB90B16EA5B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90A77E-FFA6-DE0B-E24C-63BCB6BEB87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5528319-8F60-C3C9-D66A-7046395D4E3A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图形 15">
            <a:extLst>
              <a:ext uri="{FF2B5EF4-FFF2-40B4-BE49-F238E27FC236}">
                <a16:creationId xmlns:a16="http://schemas.microsoft.com/office/drawing/2014/main" id="{37DCBCE6-65EE-98EF-71AF-17CA25A0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6583" y="1478121"/>
            <a:ext cx="8772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B9CF2DC-DA7E-4369-ABEA-D0ADC36F5403}"/>
              </a:ext>
            </a:extLst>
          </p:cNvPr>
          <p:cNvSpPr txBox="1">
            <a:spLocks/>
          </p:cNvSpPr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C981FE-642A-4FF9-BFAC-61E757B5ACF8}"/>
              </a:ext>
            </a:extLst>
          </p:cNvPr>
          <p:cNvSpPr txBox="1">
            <a:spLocks/>
          </p:cNvSpPr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333333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0AE221E-B7AE-4BD3-9EEB-385357B31808}"/>
              </a:ext>
            </a:extLst>
          </p:cNvPr>
          <p:cNvSpPr txBox="1">
            <a:spLocks/>
          </p:cNvSpPr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7CF9681E-1E25-4388-964D-E407B64EAAF2}"/>
              </a:ext>
            </a:extLst>
          </p:cNvPr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A2A33CC6-AC79-4AFA-9DE5-13DE967C0EAD}"/>
              </a:ext>
            </a:extLst>
          </p:cNvPr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B77D8415-216F-42AE-A5B9-4B95A9D49BDA}"/>
              </a:ext>
            </a:extLst>
          </p:cNvPr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53C62-260C-482F-B41F-BD78850CC616}"/>
              </a:ext>
            </a:extLst>
          </p:cNvPr>
          <p:cNvGrpSpPr/>
          <p:nvPr/>
        </p:nvGrpSpPr>
        <p:grpSpPr>
          <a:xfrm>
            <a:off x="2422354" y="4468768"/>
            <a:ext cx="2662991" cy="1538767"/>
            <a:chOff x="1687778" y="4584791"/>
            <a:chExt cx="2343898" cy="99259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712620-0B96-42B4-A740-7200DC3FF66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验证用户的点击、框选两种输入方式，正确捕获到用户输入点坐标信息。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B7FA52-EFE1-402B-87AF-6972F60055BA}"/>
                </a:ext>
              </a:extLst>
            </p:cNvPr>
            <p:cNvSpPr txBox="1"/>
            <p:nvPr/>
          </p:nvSpPr>
          <p:spPr>
            <a:xfrm>
              <a:off x="2058890" y="4584791"/>
              <a:ext cx="1601680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用户输入捕获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58B69C-C653-43D9-B100-CD3CC2081B8E}"/>
              </a:ext>
            </a:extLst>
          </p:cNvPr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输入捕获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E33163-39B1-446A-BA2D-AF420F28E8CD}"/>
              </a:ext>
            </a:extLst>
          </p:cNvPr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14539D-C11F-40E2-970C-32DA0563B360}"/>
              </a:ext>
            </a:extLst>
          </p:cNvPr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蒙版输出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2C3F74-4024-4DA9-B954-2969CA0D3C5D}"/>
              </a:ext>
            </a:extLst>
          </p:cNvPr>
          <p:cNvGrpSpPr/>
          <p:nvPr/>
        </p:nvGrpSpPr>
        <p:grpSpPr>
          <a:xfrm>
            <a:off x="5649883" y="4468768"/>
            <a:ext cx="2767361" cy="1538767"/>
            <a:chOff x="1641850" y="4584791"/>
            <a:chExt cx="2435762" cy="9925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4D137F3-1F3A-47F8-92B1-955E9430DC02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验证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onnxruntime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-web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库的使用，将用户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输入格式化为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模型输入，并调用模型推理。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B7B4EC-FF38-4C74-BC02-F228B6D13832}"/>
                </a:ext>
              </a:extLst>
            </p:cNvPr>
            <p:cNvSpPr txBox="1"/>
            <p:nvPr/>
          </p:nvSpPr>
          <p:spPr>
            <a:xfrm>
              <a:off x="1641850" y="4584791"/>
              <a:ext cx="2435762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13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Onnxruntime</a:t>
              </a:r>
              <a:r>
                <a:rPr lang="en-US" altLang="zh-CN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-web</a:t>
              </a:r>
              <a:endParaRPr lang="zh-CN" altLang="en-US" sz="21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0D1D53-A3D6-4950-A2BF-01B462F74CCC}"/>
              </a:ext>
            </a:extLst>
          </p:cNvPr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EC9CB9-F5F3-450C-AD88-49791859E65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将模型输出转化为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rgb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图片蒙版，遮盖在原图片上，形成正确的抠图区域展示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4F08260-E0F3-466E-AE50-F394E2218C27}"/>
                </a:ext>
              </a:extLst>
            </p:cNvPr>
            <p:cNvSpPr txBox="1"/>
            <p:nvPr/>
          </p:nvSpPr>
          <p:spPr>
            <a:xfrm>
              <a:off x="1938966" y="4584791"/>
              <a:ext cx="1841536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蒙版计算与输出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前端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80B048E-6892-40A1-9310-34290108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44" y="1467442"/>
            <a:ext cx="8121198" cy="49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D43EB9-CFFC-5372-8E8C-79F51F1B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97" y="1469496"/>
            <a:ext cx="6544203" cy="516173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6081F2-550F-E317-00F5-2C83FAC01CB1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15" name="矩形 3">
              <a:extLst>
                <a:ext uri="{FF2B5EF4-FFF2-40B4-BE49-F238E27FC236}">
                  <a16:creationId xmlns:a16="http://schemas.microsoft.com/office/drawing/2014/main" id="{974A3A3C-1E5F-333B-B291-31B30896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框架设计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787B3A-F0A3-66FE-BA21-33379F01BDF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9680A33-B22F-E806-7C8F-C3922B23ACA5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14940-DDCF-8539-116E-3812EA8FD61E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683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798BBC2-16F0-C4DB-BBBD-03FB9D5924E6}"/>
              </a:ext>
            </a:extLst>
          </p:cNvPr>
          <p:cNvGrpSpPr/>
          <p:nvPr/>
        </p:nvGrpSpPr>
        <p:grpSpPr>
          <a:xfrm>
            <a:off x="2839087" y="410187"/>
            <a:ext cx="3485459" cy="543667"/>
            <a:chOff x="2839087" y="410187"/>
            <a:chExt cx="3485459" cy="54366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9C28DB60-C294-EBD1-3BA5-DC00C73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286166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后端 </a:t>
              </a:r>
              <a:r>
                <a:rPr lang="en-US" altLang="zh-CN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– </a:t>
              </a:r>
              <a:r>
                <a:rPr lang="zh-CN" altLang="en-US" sz="29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技术验证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65A7826-6F73-8006-7F2F-F3F8A1BFBE7F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64E0823-075C-4F01-5317-3FECE903539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66FC18-0D9D-6666-5C3E-E892BFBEC141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B9CF2DC-DA7E-4369-ABEA-D0ADC36F5403}"/>
              </a:ext>
            </a:extLst>
          </p:cNvPr>
          <p:cNvSpPr txBox="1">
            <a:spLocks/>
          </p:cNvSpPr>
          <p:nvPr/>
        </p:nvSpPr>
        <p:spPr>
          <a:xfrm>
            <a:off x="2662935" y="1868340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C981FE-642A-4FF9-BFAC-61E757B5ACF8}"/>
              </a:ext>
            </a:extLst>
          </p:cNvPr>
          <p:cNvSpPr txBox="1">
            <a:spLocks/>
          </p:cNvSpPr>
          <p:nvPr/>
        </p:nvSpPr>
        <p:spPr>
          <a:xfrm>
            <a:off x="5942442" y="1878874"/>
            <a:ext cx="2181659" cy="2181659"/>
          </a:xfrm>
          <a:prstGeom prst="ellipse">
            <a:avLst/>
          </a:prstGeom>
          <a:solidFill>
            <a:srgbClr val="333333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0AE221E-B7AE-4BD3-9EEB-385357B31808}"/>
              </a:ext>
            </a:extLst>
          </p:cNvPr>
          <p:cNvSpPr txBox="1">
            <a:spLocks/>
          </p:cNvSpPr>
          <p:nvPr/>
        </p:nvSpPr>
        <p:spPr>
          <a:xfrm>
            <a:off x="9221950" y="1878874"/>
            <a:ext cx="2181659" cy="218165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2131" dirty="0"/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7CF9681E-1E25-4388-964D-E407B64EAAF2}"/>
              </a:ext>
            </a:extLst>
          </p:cNvPr>
          <p:cNvSpPr/>
          <p:nvPr/>
        </p:nvSpPr>
        <p:spPr>
          <a:xfrm rot="16200000" flipV="1">
            <a:off x="2289560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A2A33CC6-AC79-4AFA-9DE5-13DE967C0EAD}"/>
              </a:ext>
            </a:extLst>
          </p:cNvPr>
          <p:cNvSpPr/>
          <p:nvPr/>
        </p:nvSpPr>
        <p:spPr>
          <a:xfrm rot="16200000" flipV="1">
            <a:off x="5569355" y="2688383"/>
            <a:ext cx="923453" cy="623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B77D8415-216F-42AE-A5B9-4B95A9D49BDA}"/>
              </a:ext>
            </a:extLst>
          </p:cNvPr>
          <p:cNvSpPr/>
          <p:nvPr/>
        </p:nvSpPr>
        <p:spPr>
          <a:xfrm rot="5400000" flipV="1">
            <a:off x="8868877" y="2688383"/>
            <a:ext cx="923453" cy="6233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213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53C62-260C-482F-B41F-BD78850CC616}"/>
              </a:ext>
            </a:extLst>
          </p:cNvPr>
          <p:cNvGrpSpPr/>
          <p:nvPr/>
        </p:nvGrpSpPr>
        <p:grpSpPr>
          <a:xfrm>
            <a:off x="2422355" y="4468768"/>
            <a:ext cx="2662992" cy="1538767"/>
            <a:chOff x="1687778" y="4584791"/>
            <a:chExt cx="2343898" cy="99259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712620-0B96-42B4-A740-7200DC3FF66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在云环境中构建和运行可扩展的应用，技术栈包括容器、服务网络、微服务等，向外提供服务基础设施和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API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B7FA52-EFE1-402B-87AF-6972F60055BA}"/>
                </a:ext>
              </a:extLst>
            </p:cNvPr>
            <p:cNvSpPr txBox="1"/>
            <p:nvPr/>
          </p:nvSpPr>
          <p:spPr>
            <a:xfrm>
              <a:off x="1819040" y="4584791"/>
              <a:ext cx="2081393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成熟的云原生后端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58B69C-C653-43D9-B100-CD3CC2081B8E}"/>
              </a:ext>
            </a:extLst>
          </p:cNvPr>
          <p:cNvSpPr txBox="1"/>
          <p:nvPr/>
        </p:nvSpPr>
        <p:spPr>
          <a:xfrm>
            <a:off x="3156410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E33163-39B1-446A-BA2D-AF420F28E8CD}"/>
              </a:ext>
            </a:extLst>
          </p:cNvPr>
          <p:cNvSpPr txBox="1"/>
          <p:nvPr/>
        </p:nvSpPr>
        <p:spPr>
          <a:xfrm>
            <a:off x="6467371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414539D-C11F-40E2-970C-32DA0563B360}"/>
              </a:ext>
            </a:extLst>
          </p:cNvPr>
          <p:cNvSpPr txBox="1"/>
          <p:nvPr/>
        </p:nvSpPr>
        <p:spPr>
          <a:xfrm>
            <a:off x="9715424" y="2754260"/>
            <a:ext cx="1375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分层验证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2C3F74-4024-4DA9-B954-2969CA0D3C5D}"/>
              </a:ext>
            </a:extLst>
          </p:cNvPr>
          <p:cNvGrpSpPr/>
          <p:nvPr/>
        </p:nvGrpSpPr>
        <p:grpSpPr>
          <a:xfrm>
            <a:off x="5702064" y="4468768"/>
            <a:ext cx="2662991" cy="1538767"/>
            <a:chOff x="1687778" y="4584791"/>
            <a:chExt cx="2343898" cy="9925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4D137F3-1F3A-47F8-92B1-955E9430DC02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领域驱动设计拆分服务，在多个网络节点上分布式部署。以现行的高效网络架构驱动，兼具高可用、高性能以及安全性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B7B4EC-FF38-4C74-BC02-F228B6D13832}"/>
                </a:ext>
              </a:extLst>
            </p:cNvPr>
            <p:cNvSpPr txBox="1"/>
            <p:nvPr/>
          </p:nvSpPr>
          <p:spPr>
            <a:xfrm>
              <a:off x="2178824" y="4584791"/>
              <a:ext cx="1361823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多节点部署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0D1D53-A3D6-4950-A2BF-01B462F74CCC}"/>
              </a:ext>
            </a:extLst>
          </p:cNvPr>
          <p:cNvGrpSpPr/>
          <p:nvPr/>
        </p:nvGrpSpPr>
        <p:grpSpPr>
          <a:xfrm>
            <a:off x="8981283" y="4468768"/>
            <a:ext cx="2662991" cy="1538767"/>
            <a:chOff x="1687778" y="4584791"/>
            <a:chExt cx="2343898" cy="99259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EC9CB9-F5F3-450C-AD88-49791859E657}"/>
                </a:ext>
              </a:extLst>
            </p:cNvPr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网关层、业务层、持久化层等解耦合设计，同时方便验证与开发；分层模块化设计，符合现代工程的设计哲学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4F08260-E0F3-466E-AE50-F394E2218C27}"/>
                </a:ext>
              </a:extLst>
            </p:cNvPr>
            <p:cNvSpPr txBox="1"/>
            <p:nvPr/>
          </p:nvSpPr>
          <p:spPr>
            <a:xfrm>
              <a:off x="1699114" y="4584791"/>
              <a:ext cx="2321250" cy="27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31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多层解耦合设计验证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03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V="1">
            <a:off x="0" y="0"/>
            <a:ext cx="12192000" cy="1567670"/>
          </a:xfrm>
          <a:custGeom>
            <a:avLst/>
            <a:gdLst>
              <a:gd name="connsiteX0" fmla="*/ 0 w 12192000"/>
              <a:gd name="connsiteY0" fmla="*/ 1567670 h 1567670"/>
              <a:gd name="connsiteX1" fmla="*/ 12192000 w 12192000"/>
              <a:gd name="connsiteY1" fmla="*/ 1567670 h 1567670"/>
              <a:gd name="connsiteX2" fmla="*/ 12192000 w 12192000"/>
              <a:gd name="connsiteY2" fmla="*/ 1429970 h 1567670"/>
              <a:gd name="connsiteX3" fmla="*/ 6117336 w 12192000"/>
              <a:gd name="connsiteY3" fmla="*/ 0 h 1567670"/>
              <a:gd name="connsiteX4" fmla="*/ 0 w 12192000"/>
              <a:gd name="connsiteY4" fmla="*/ 1429970 h 15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67670">
                <a:moveTo>
                  <a:pt x="0" y="1567670"/>
                </a:moveTo>
                <a:lnTo>
                  <a:pt x="12192000" y="1567670"/>
                </a:lnTo>
                <a:lnTo>
                  <a:pt x="12192000" y="1429970"/>
                </a:lnTo>
                <a:lnTo>
                  <a:pt x="6117336" y="0"/>
                </a:lnTo>
                <a:lnTo>
                  <a:pt x="0" y="1429970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52485" y="194486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9171" y="266820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52485" y="34048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项目内容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02690" y="411488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52485" y="483822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评价指标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02690" y="55769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/>
            </a:pPr>
            <a:r>
              <a:rPr lang="zh-CN" altLang="en-US" sz="2000" b="1" kern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zh-CN" altLang="zh-CN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1405843"/>
            <a:ext cx="0" cy="5428031"/>
          </a:xfrm>
          <a:prstGeom prst="line">
            <a:avLst/>
          </a:prstGeom>
          <a:ln w="25400">
            <a:solidFill>
              <a:srgbClr val="810000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842794" y="334534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42794" y="4071757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42794" y="4798173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5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42794" y="5524591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6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2794" y="1892509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2794" y="2618925"/>
            <a:ext cx="506412" cy="504825"/>
          </a:xfrm>
          <a:prstGeom prst="ellipse">
            <a:avLst/>
          </a:pr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>
            <a:off x="5095185" y="422052"/>
            <a:ext cx="196259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defRPr/>
            </a:pPr>
            <a:r>
              <a:rPr lang="zh-CN" altLang="en-US" sz="3200" ker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ko-KR" sz="32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54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2F84A7-253E-4AA4-5E2A-CE91B4611BB5}"/>
              </a:ext>
            </a:extLst>
          </p:cNvPr>
          <p:cNvGrpSpPr/>
          <p:nvPr/>
        </p:nvGrpSpPr>
        <p:grpSpPr>
          <a:xfrm>
            <a:off x="2839087" y="410187"/>
            <a:ext cx="2321679" cy="543667"/>
            <a:chOff x="2839087" y="410187"/>
            <a:chExt cx="2321679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679C3B17-3A79-3298-1334-3C8645D1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788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评价指标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452F756-98B5-23C6-A2F0-4EC30CE504D1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21C38C75-779F-2993-2E35-BBEB917DAA18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86AFF0DF-F27D-05BC-7DEF-BB62FD594AF6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任意多边形 5">
            <a:extLst>
              <a:ext uri="{FF2B5EF4-FFF2-40B4-BE49-F238E27FC236}">
                <a16:creationId xmlns:a16="http://schemas.microsoft.com/office/drawing/2014/main" id="{A4FF4D9F-284E-4AC0-BAE7-DB5949DFE072}"/>
              </a:ext>
            </a:extLst>
          </p:cNvPr>
          <p:cNvSpPr/>
          <p:nvPr/>
        </p:nvSpPr>
        <p:spPr>
          <a:xfrm rot="5400000">
            <a:off x="4353671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6">
            <a:extLst>
              <a:ext uri="{FF2B5EF4-FFF2-40B4-BE49-F238E27FC236}">
                <a16:creationId xmlns:a16="http://schemas.microsoft.com/office/drawing/2014/main" id="{039F91A6-0508-42B7-9E97-C86066130D38}"/>
              </a:ext>
            </a:extLst>
          </p:cNvPr>
          <p:cNvSpPr/>
          <p:nvPr/>
        </p:nvSpPr>
        <p:spPr>
          <a:xfrm rot="18900000">
            <a:off x="2814883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7">
            <a:extLst>
              <a:ext uri="{FF2B5EF4-FFF2-40B4-BE49-F238E27FC236}">
                <a16:creationId xmlns:a16="http://schemas.microsoft.com/office/drawing/2014/main" id="{7C628F35-9B13-48B9-A9F6-3BC58F0729F0}"/>
              </a:ext>
            </a:extLst>
          </p:cNvPr>
          <p:cNvSpPr/>
          <p:nvPr/>
        </p:nvSpPr>
        <p:spPr>
          <a:xfrm rot="18900000" flipV="1">
            <a:off x="3641648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8">
            <a:extLst>
              <a:ext uri="{FF2B5EF4-FFF2-40B4-BE49-F238E27FC236}">
                <a16:creationId xmlns:a16="http://schemas.microsoft.com/office/drawing/2014/main" id="{EC1A0FB4-6EB1-4C49-B06A-BDB33F1441E0}"/>
              </a:ext>
            </a:extLst>
          </p:cNvPr>
          <p:cNvSpPr/>
          <p:nvPr/>
        </p:nvSpPr>
        <p:spPr>
          <a:xfrm rot="2700000">
            <a:off x="3622597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心形 10">
            <a:extLst>
              <a:ext uri="{FF2B5EF4-FFF2-40B4-BE49-F238E27FC236}">
                <a16:creationId xmlns:a16="http://schemas.microsoft.com/office/drawing/2014/main" id="{BA8FDA7A-477B-437D-B03B-7512D4EBE64D}"/>
              </a:ext>
            </a:extLst>
          </p:cNvPr>
          <p:cNvSpPr/>
          <p:nvPr/>
        </p:nvSpPr>
        <p:spPr>
          <a:xfrm>
            <a:off x="4000777" y="2110969"/>
            <a:ext cx="351692" cy="293077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D55048-DEC4-41D5-8D66-A76B2288C63F}"/>
              </a:ext>
            </a:extLst>
          </p:cNvPr>
          <p:cNvGrpSpPr/>
          <p:nvPr/>
        </p:nvGrpSpPr>
        <p:grpSpPr>
          <a:xfrm>
            <a:off x="5631488" y="3577871"/>
            <a:ext cx="224872" cy="564609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D738AA6-9DAF-49DB-B92A-2C347E736421}"/>
                </a:ext>
              </a:extLst>
            </p:cNvPr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同侧圆角矩形 12">
              <a:extLst>
                <a:ext uri="{FF2B5EF4-FFF2-40B4-BE49-F238E27FC236}">
                  <a16:creationId xmlns:a16="http://schemas.microsoft.com/office/drawing/2014/main" id="{76F091BF-DA42-4086-9F8F-C5DDA0F7CE52}"/>
                </a:ext>
              </a:extLst>
            </p:cNvPr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DC69AF-E7CA-4F58-8EEB-C94BF1A48901}"/>
                </a:ext>
              </a:extLst>
            </p:cNvPr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4">
              <a:extLst>
                <a:ext uri="{FF2B5EF4-FFF2-40B4-BE49-F238E27FC236}">
                  <a16:creationId xmlns:a16="http://schemas.microsoft.com/office/drawing/2014/main" id="{99519CD3-FBB7-40D9-8EA8-0CB844AF90C7}"/>
                </a:ext>
              </a:extLst>
            </p:cNvPr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5">
              <a:extLst>
                <a:ext uri="{FF2B5EF4-FFF2-40B4-BE49-F238E27FC236}">
                  <a16:creationId xmlns:a16="http://schemas.microsoft.com/office/drawing/2014/main" id="{1EF8101C-9E0A-4A2C-BACA-4562D19E6916}"/>
                </a:ext>
              </a:extLst>
            </p:cNvPr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6">
              <a:extLst>
                <a:ext uri="{FF2B5EF4-FFF2-40B4-BE49-F238E27FC236}">
                  <a16:creationId xmlns:a16="http://schemas.microsoft.com/office/drawing/2014/main" id="{D48279BC-5EA0-4168-8BD2-86DBC04E8EAA}"/>
                </a:ext>
              </a:extLst>
            </p:cNvPr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同侧圆角矩形 17">
              <a:extLst>
                <a:ext uri="{FF2B5EF4-FFF2-40B4-BE49-F238E27FC236}">
                  <a16:creationId xmlns:a16="http://schemas.microsoft.com/office/drawing/2014/main" id="{82FAE00B-56D6-4439-84CC-D2219CF17470}"/>
                </a:ext>
              </a:extLst>
            </p:cNvPr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2E8E7A-CD02-42B9-B758-468E739140BD}"/>
              </a:ext>
            </a:extLst>
          </p:cNvPr>
          <p:cNvGrpSpPr/>
          <p:nvPr/>
        </p:nvGrpSpPr>
        <p:grpSpPr>
          <a:xfrm>
            <a:off x="2323018" y="3665474"/>
            <a:ext cx="439857" cy="311768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5A9DDB5-657C-4602-8D36-4BD52113F2FA}"/>
                </a:ext>
              </a:extLst>
            </p:cNvPr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532C982-DD83-488F-9F51-26B7A2B8D610}"/>
                  </a:ext>
                </a:extLst>
              </p:cNvPr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B1B62CB-5377-4966-A1B1-152D75BA5A57}"/>
                    </a:ext>
                  </a:extLst>
                </p:cNvPr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BAE6E2C-4FE3-4B18-A3A9-E8E7199963B1}"/>
                    </a:ext>
                  </a:extLst>
                </p:cNvPr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BE633323-0ABC-4A51-A1DD-7C8F4BD7A09C}"/>
                  </a:ext>
                </a:extLst>
              </p:cNvPr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6A4926A-DC36-4B32-A640-10D509BD4391}"/>
                  </a:ext>
                </a:extLst>
              </p:cNvPr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5F04724-1B22-4451-BCE5-F40AFAEBB61F}"/>
                  </a:ext>
                </a:extLst>
              </p:cNvPr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剪去单角的矩形 20">
              <a:extLst>
                <a:ext uri="{FF2B5EF4-FFF2-40B4-BE49-F238E27FC236}">
                  <a16:creationId xmlns:a16="http://schemas.microsoft.com/office/drawing/2014/main" id="{D9D1FA2F-FCB6-423E-A34E-93D710766EE5}"/>
                </a:ext>
              </a:extLst>
            </p:cNvPr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4800B2-7023-4D9A-B94D-B9D7C3FAC34F}"/>
              </a:ext>
            </a:extLst>
          </p:cNvPr>
          <p:cNvGrpSpPr/>
          <p:nvPr/>
        </p:nvGrpSpPr>
        <p:grpSpPr>
          <a:xfrm>
            <a:off x="3942688" y="5250934"/>
            <a:ext cx="465358" cy="4184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EA580BE-5244-4C7D-A720-C1E0B1B4DB0B}"/>
                </a:ext>
              </a:extLst>
            </p:cNvPr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3" name="任意多边形 31">
                <a:extLst>
                  <a:ext uri="{FF2B5EF4-FFF2-40B4-BE49-F238E27FC236}">
                    <a16:creationId xmlns:a16="http://schemas.microsoft.com/office/drawing/2014/main" id="{672D744D-4EFA-4ED9-927E-2E2E7E43E983}"/>
                  </a:ext>
                </a:extLst>
              </p:cNvPr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任意多边形 32">
                <a:extLst>
                  <a:ext uri="{FF2B5EF4-FFF2-40B4-BE49-F238E27FC236}">
                    <a16:creationId xmlns:a16="http://schemas.microsoft.com/office/drawing/2014/main" id="{B40C5D99-7E21-4C40-9897-2A8915BDF06F}"/>
                  </a:ext>
                </a:extLst>
              </p:cNvPr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1" name="任意多边形 29">
              <a:extLst>
                <a:ext uri="{FF2B5EF4-FFF2-40B4-BE49-F238E27FC236}">
                  <a16:creationId xmlns:a16="http://schemas.microsoft.com/office/drawing/2014/main" id="{41AAF131-A311-4B45-97ED-CD24E5352A40}"/>
                </a:ext>
              </a:extLst>
            </p:cNvPr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任意多边形 30">
              <a:extLst>
                <a:ext uri="{FF2B5EF4-FFF2-40B4-BE49-F238E27FC236}">
                  <a16:creationId xmlns:a16="http://schemas.microsoft.com/office/drawing/2014/main" id="{370BB744-2194-4831-9447-77F92085BA95}"/>
                </a:ext>
              </a:extLst>
            </p:cNvPr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CB24F39-AE75-4951-BAD0-305EE430C96C}"/>
              </a:ext>
            </a:extLst>
          </p:cNvPr>
          <p:cNvSpPr/>
          <p:nvPr/>
        </p:nvSpPr>
        <p:spPr>
          <a:xfrm>
            <a:off x="6457710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交互性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>
            <a:extLst>
              <a:ext uri="{FF2B5EF4-FFF2-40B4-BE49-F238E27FC236}">
                <a16:creationId xmlns:a16="http://schemas.microsoft.com/office/drawing/2014/main" id="{913A4EAF-DF36-4F50-AD36-442ED5B4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2665346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浅目录层级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工作流程直观简洁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快速上手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AF9259-EECF-4D51-A487-E2AB9899CD5D}"/>
              </a:ext>
            </a:extLst>
          </p:cNvPr>
          <p:cNvSpPr/>
          <p:nvPr/>
        </p:nvSpPr>
        <p:spPr>
          <a:xfrm>
            <a:off x="9022528" y="218085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稳定性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36469439-E668-4623-9EFB-87F86E8D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2665346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高并发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高可用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高性能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D791A6-B913-43B0-8485-246300BE33B1}"/>
              </a:ext>
            </a:extLst>
          </p:cNvPr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质量管控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54B73D35-8BFC-4F0C-9364-58ACFBDE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10" y="4724382"/>
            <a:ext cx="24169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离群数据检测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工人评价机制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全局质量统计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0E2570-0491-435A-BE82-16687DD79138}"/>
              </a:ext>
            </a:extLst>
          </p:cNvPr>
          <p:cNvSpPr/>
          <p:nvPr/>
        </p:nvSpPr>
        <p:spPr>
          <a:xfrm>
            <a:off x="9022528" y="4239886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安全性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23F7E8C5-062C-45B8-AC9D-35D1B8E92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527" y="4724382"/>
            <a:ext cx="2400510" cy="90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数据集安全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用户信息安全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系统数据安全</a:t>
            </a:r>
          </a:p>
        </p:txBody>
      </p:sp>
    </p:spTree>
    <p:extLst>
      <p:ext uri="{BB962C8B-B14F-4D97-AF65-F5344CB8AC3E}">
        <p14:creationId xmlns:p14="http://schemas.microsoft.com/office/powerpoint/2010/main" val="355500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131962-C209-A593-D4B5-9FD573EB5C9A}"/>
              </a:ext>
            </a:extLst>
          </p:cNvPr>
          <p:cNvGrpSpPr/>
          <p:nvPr/>
        </p:nvGrpSpPr>
        <p:grpSpPr>
          <a:xfrm>
            <a:off x="2839087" y="410187"/>
            <a:ext cx="2315267" cy="543667"/>
            <a:chOff x="2839087" y="410187"/>
            <a:chExt cx="2315267" cy="543667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A10CA444-6FF5-8B21-C36C-10C6718D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1691471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Impact" pitchFamily="34" charset="0"/>
                </a:rPr>
                <a:t>参考文献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D4431D3-4F71-8BD6-41C3-ED4FB0C5CC1A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CEC1846C-E025-4928-57F1-DF5AC1DD446A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BB282731-E499-8858-C895-E0C1C138B47C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21626BA-DAF8-46DC-B9CB-56F7497D9B94}"/>
              </a:ext>
            </a:extLst>
          </p:cNvPr>
          <p:cNvSpPr txBox="1"/>
          <p:nvPr/>
        </p:nvSpPr>
        <p:spPr>
          <a:xfrm>
            <a:off x="2617940" y="1862153"/>
            <a:ext cx="8814433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Kirillov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Mintun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E, Ravi N, et al. Segment anything[C]//Proceedings of the IEEE/CVF International Conference on Computer Vision. 2023: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4015-4026.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Nassar L, Karray F. Overview of the crowdsourcing process[J]. Knowledge and Information Systems, 2019, 60: 1-24.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en-US" altLang="zh-CN" b="0" i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Hsueh P Y, Melville P, Sindhwani V. Data quality from crowdsourcing: a study of annotation selection criteria[C]//Proceedings of the NAACL HLT 2009 workshop on active learning for natural language processing. 2009: 27-35.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朱子健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蔡树林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张墨轩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一种基于众包的数据标注系统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金陵科技学院学报</a:t>
            </a:r>
            <a:r>
              <a:rPr lang="en-US" altLang="zh-CN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2019, 35(4): 20-24.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71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21264" y="3443954"/>
            <a:ext cx="2749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</a:p>
        </p:txBody>
      </p:sp>
      <p:sp>
        <p:nvSpPr>
          <p:cNvPr id="8" name="矩形 7"/>
          <p:cNvSpPr/>
          <p:nvPr/>
        </p:nvSpPr>
        <p:spPr>
          <a:xfrm>
            <a:off x="1078957" y="1965453"/>
            <a:ext cx="10034086" cy="133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81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382253" y="3304674"/>
            <a:ext cx="7427495" cy="0"/>
          </a:xfrm>
          <a:prstGeom prst="line">
            <a:avLst/>
          </a:prstGeom>
          <a:ln w="41275">
            <a:solidFill>
              <a:srgbClr val="8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V="1">
            <a:off x="0" y="4339388"/>
            <a:ext cx="12192000" cy="1763868"/>
          </a:xfrm>
          <a:custGeom>
            <a:avLst/>
            <a:gdLst>
              <a:gd name="connsiteX0" fmla="*/ 0 w 12192000"/>
              <a:gd name="connsiteY0" fmla="*/ 1756611 h 1756611"/>
              <a:gd name="connsiteX1" fmla="*/ 5860210 w 12192000"/>
              <a:gd name="connsiteY1" fmla="*/ 1756611 h 1756611"/>
              <a:gd name="connsiteX2" fmla="*/ 6096001 w 12192000"/>
              <a:gd name="connsiteY2" fmla="*/ 1350075 h 1756611"/>
              <a:gd name="connsiteX3" fmla="*/ 6331792 w 12192000"/>
              <a:gd name="connsiteY3" fmla="*/ 1756611 h 1756611"/>
              <a:gd name="connsiteX4" fmla="*/ 12192000 w 12192000"/>
              <a:gd name="connsiteY4" fmla="*/ 1756611 h 1756611"/>
              <a:gd name="connsiteX5" fmla="*/ 12192000 w 12192000"/>
              <a:gd name="connsiteY5" fmla="*/ 0 h 1756611"/>
              <a:gd name="connsiteX6" fmla="*/ 0 w 12192000"/>
              <a:gd name="connsiteY6" fmla="*/ 0 h 1756611"/>
              <a:gd name="connsiteX7" fmla="*/ 0 w 12192000"/>
              <a:gd name="connsiteY7" fmla="*/ 1756611 h 17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56611">
                <a:moveTo>
                  <a:pt x="0" y="1756611"/>
                </a:moveTo>
                <a:lnTo>
                  <a:pt x="5860210" y="1756611"/>
                </a:lnTo>
                <a:lnTo>
                  <a:pt x="6096001" y="1350075"/>
                </a:lnTo>
                <a:lnTo>
                  <a:pt x="6331792" y="1756611"/>
                </a:lnTo>
                <a:lnTo>
                  <a:pt x="12192000" y="1756611"/>
                </a:lnTo>
                <a:lnTo>
                  <a:pt x="12192000" y="0"/>
                </a:lnTo>
                <a:lnTo>
                  <a:pt x="0" y="0"/>
                </a:lnTo>
                <a:lnTo>
                  <a:pt x="0" y="1756611"/>
                </a:lnTo>
                <a:close/>
              </a:path>
            </a:pathLst>
          </a:custGeom>
          <a:solidFill>
            <a:srgbClr val="8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78405" y="5062832"/>
            <a:ext cx="10297777" cy="551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Sapphire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的智能辅助数据标注平台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73855C-1F48-373C-7579-F7A5DB065216}"/>
              </a:ext>
            </a:extLst>
          </p:cNvPr>
          <p:cNvGrpSpPr/>
          <p:nvPr/>
        </p:nvGrpSpPr>
        <p:grpSpPr>
          <a:xfrm>
            <a:off x="11082466" y="127840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E103E4F-3FE2-E374-A802-2B6E2D049553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F74E528-E62C-2034-068F-35AE71BDC44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D60094E-5810-1A07-9442-528D3FE7AF32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7199F38-0499-3926-C8D7-FE0979C0148A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F7CAA1F-ADDE-7BBE-F070-18222BEA4D9E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4565B01-A97F-3458-94A2-DC711C5C4F2F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183A86A-588E-036C-565B-3FB0BAC52020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970B22B-F2C4-9E23-BD47-78DB73A718C8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584E879-85A7-E972-1D71-A8EF86959B63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A14014B-5ABA-1372-6D5E-1590267D2648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83A3780-7B87-1B57-40E9-747BEE10EF5A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AE2607F-E2E5-E7A4-B0F7-A189C3E09064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47C1D8-7582-B344-E411-59BE2302722A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975BDB-AEF9-1C76-62BA-6AB7F20CDF2B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1A2241A-B1CD-325D-0412-09BAE6614DDD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9FADF19-94D7-FF96-6C0E-BD2C19185F67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B5FBCEC-EBA3-0B48-6870-0669376C89D8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F44048-FC34-DD63-ECDF-0ADD8CB9DCE1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B89DFEC-6888-E264-896B-8CF1E8953413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BC71346-DD89-F986-BB0F-D1FBCD9A0F93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298F2D-4115-86B3-AF2D-978DF605BF82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1D67F69-39F9-BDEF-9DAA-C5C750F0E5EB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2508AB3-4301-9081-327B-81F7B158E85B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0B30D1-8AFE-3453-0E04-787D909E44AF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9F0409A-B9DA-E8D2-022D-8E65A77E648C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A0F9152-B04B-1516-C4DB-7F6E01551E7E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5CE1038-F8FC-2DE6-66C2-12B38ABC5DDA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27ADF53-95B9-B0F5-F6FD-93B8D7FCDD32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D0C7FE4-F663-DCF1-39CD-F0D0885248CA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3D1620A-6B5E-3FE4-3CF6-DA41BC400022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C64FC45-C0E0-2422-985E-8E5DCC74C1E4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BE11489-D035-A826-0DE3-3E8EC6FE88F5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27FD7AC-CF1D-6662-0A41-AC8C5E3EAD9E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9A7263F-7ACB-EF07-1021-A77799B1C932}"/>
              </a:ext>
            </a:extLst>
          </p:cNvPr>
          <p:cNvGrpSpPr/>
          <p:nvPr/>
        </p:nvGrpSpPr>
        <p:grpSpPr>
          <a:xfrm>
            <a:off x="-1109533" y="128906"/>
            <a:ext cx="2219067" cy="2119813"/>
            <a:chOff x="5535168" y="881263"/>
            <a:chExt cx="1586880" cy="1601975"/>
          </a:xfrm>
          <a:solidFill>
            <a:srgbClr val="810000"/>
          </a:soli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5D200B3-8F5E-26FE-ECEE-D461528EE938}"/>
                </a:ext>
              </a:extLst>
            </p:cNvPr>
            <p:cNvSpPr/>
            <p:nvPr/>
          </p:nvSpPr>
          <p:spPr>
            <a:xfrm>
              <a:off x="5535168" y="881263"/>
              <a:ext cx="1586880" cy="1601975"/>
            </a:xfrm>
            <a:custGeom>
              <a:avLst/>
              <a:gdLst>
                <a:gd name="connsiteX0" fmla="*/ 499539 w 570753"/>
                <a:gd name="connsiteY0" fmla="*/ 232144 h 576182"/>
                <a:gd name="connsiteX1" fmla="*/ 493859 w 570753"/>
                <a:gd name="connsiteY1" fmla="*/ 240439 h 576182"/>
                <a:gd name="connsiteX2" fmla="*/ 488444 w 570753"/>
                <a:gd name="connsiteY2" fmla="*/ 245854 h 576182"/>
                <a:gd name="connsiteX3" fmla="*/ 488444 w 570753"/>
                <a:gd name="connsiteY3" fmla="*/ 245853 h 576182"/>
                <a:gd name="connsiteX4" fmla="*/ 499139 w 570753"/>
                <a:gd name="connsiteY4" fmla="*/ 232315 h 576182"/>
                <a:gd name="connsiteX5" fmla="*/ 527433 w 570753"/>
                <a:gd name="connsiteY5" fmla="*/ 225276 h 576182"/>
                <a:gd name="connsiteX6" fmla="*/ 533931 w 570753"/>
                <a:gd name="connsiteY6" fmla="*/ 225276 h 576182"/>
                <a:gd name="connsiteX7" fmla="*/ 534506 w 570753"/>
                <a:gd name="connsiteY7" fmla="*/ 225467 h 576182"/>
                <a:gd name="connsiteX8" fmla="*/ 515520 w 570753"/>
                <a:gd name="connsiteY8" fmla="*/ 225276 h 576182"/>
                <a:gd name="connsiteX9" fmla="*/ 516603 w 570753"/>
                <a:gd name="connsiteY9" fmla="*/ 225276 h 576182"/>
                <a:gd name="connsiteX10" fmla="*/ 514656 w 570753"/>
                <a:gd name="connsiteY10" fmla="*/ 225647 h 576182"/>
                <a:gd name="connsiteX11" fmla="*/ 300463 w 570753"/>
                <a:gd name="connsiteY11" fmla="*/ 10285 h 576182"/>
                <a:gd name="connsiteX12" fmla="*/ 253428 w 570753"/>
                <a:gd name="connsiteY12" fmla="*/ 11920 h 576182"/>
                <a:gd name="connsiteX13" fmla="*/ 15163 w 570753"/>
                <a:gd name="connsiteY13" fmla="*/ 342242 h 576182"/>
                <a:gd name="connsiteX14" fmla="*/ 227435 w 570753"/>
                <a:gd name="connsiteY14" fmla="*/ 558847 h 576182"/>
                <a:gd name="connsiteX15" fmla="*/ 504690 w 570753"/>
                <a:gd name="connsiteY15" fmla="*/ 454877 h 576182"/>
                <a:gd name="connsiteX16" fmla="*/ 538670 w 570753"/>
                <a:gd name="connsiteY16" fmla="*/ 397341 h 576182"/>
                <a:gd name="connsiteX17" fmla="*/ 555592 w 570753"/>
                <a:gd name="connsiteY17" fmla="*/ 332496 h 576182"/>
                <a:gd name="connsiteX18" fmla="*/ 555592 w 570753"/>
                <a:gd name="connsiteY18" fmla="*/ 332495 h 576182"/>
                <a:gd name="connsiteX19" fmla="*/ 557758 w 570753"/>
                <a:gd name="connsiteY19" fmla="*/ 325997 h 576182"/>
                <a:gd name="connsiteX20" fmla="*/ 558542 w 570753"/>
                <a:gd name="connsiteY20" fmla="*/ 288775 h 576182"/>
                <a:gd name="connsiteX21" fmla="*/ 559247 w 570753"/>
                <a:gd name="connsiteY21" fmla="*/ 286332 h 576182"/>
                <a:gd name="connsiteX22" fmla="*/ 558649 w 570753"/>
                <a:gd name="connsiteY22" fmla="*/ 283683 h 576182"/>
                <a:gd name="connsiteX23" fmla="*/ 559112 w 570753"/>
                <a:gd name="connsiteY23" fmla="*/ 261692 h 576182"/>
                <a:gd name="connsiteX24" fmla="*/ 545845 w 570753"/>
                <a:gd name="connsiteY24" fmla="*/ 198200 h 576182"/>
                <a:gd name="connsiteX25" fmla="*/ 300463 w 570753"/>
                <a:gd name="connsiteY25" fmla="*/ 10285 h 576182"/>
                <a:gd name="connsiteX26" fmla="*/ 288084 w 570753"/>
                <a:gd name="connsiteY26" fmla="*/ 7 h 576182"/>
                <a:gd name="connsiteX27" fmla="*/ 570753 w 570753"/>
                <a:gd name="connsiteY27" fmla="*/ 290257 h 576182"/>
                <a:gd name="connsiteX28" fmla="*/ 284835 w 570753"/>
                <a:gd name="connsiteY28" fmla="*/ 576176 h 576182"/>
                <a:gd name="connsiteX29" fmla="*/ 0 w 570753"/>
                <a:gd name="connsiteY29" fmla="*/ 287008 h 576182"/>
                <a:gd name="connsiteX30" fmla="*/ 288084 w 570753"/>
                <a:gd name="connsiteY30" fmla="*/ 7 h 5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0753" h="576182">
                  <a:moveTo>
                    <a:pt x="499539" y="232144"/>
                  </a:moveTo>
                  <a:lnTo>
                    <a:pt x="493859" y="240439"/>
                  </a:lnTo>
                  <a:cubicBezTo>
                    <a:pt x="493859" y="242605"/>
                    <a:pt x="490610" y="244771"/>
                    <a:pt x="488444" y="245854"/>
                  </a:cubicBezTo>
                  <a:lnTo>
                    <a:pt x="488444" y="245853"/>
                  </a:lnTo>
                  <a:cubicBezTo>
                    <a:pt x="492777" y="242604"/>
                    <a:pt x="495484" y="236918"/>
                    <a:pt x="499139" y="232315"/>
                  </a:cubicBezTo>
                  <a:close/>
                  <a:moveTo>
                    <a:pt x="527433" y="225276"/>
                  </a:moveTo>
                  <a:lnTo>
                    <a:pt x="533931" y="225276"/>
                  </a:lnTo>
                  <a:lnTo>
                    <a:pt x="534506" y="225467"/>
                  </a:lnTo>
                  <a:close/>
                  <a:moveTo>
                    <a:pt x="515520" y="225276"/>
                  </a:moveTo>
                  <a:lnTo>
                    <a:pt x="516603" y="225276"/>
                  </a:lnTo>
                  <a:lnTo>
                    <a:pt x="514656" y="225647"/>
                  </a:lnTo>
                  <a:close/>
                  <a:moveTo>
                    <a:pt x="300463" y="10285"/>
                  </a:moveTo>
                  <a:cubicBezTo>
                    <a:pt x="284870" y="9382"/>
                    <a:pt x="269132" y="9889"/>
                    <a:pt x="253428" y="11920"/>
                  </a:cubicBezTo>
                  <a:cubicBezTo>
                    <a:pt x="92057" y="32498"/>
                    <a:pt x="-18411" y="184121"/>
                    <a:pt x="15163" y="342242"/>
                  </a:cubicBezTo>
                  <a:cubicBezTo>
                    <a:pt x="40072" y="457043"/>
                    <a:pt x="111552" y="533938"/>
                    <a:pt x="227435" y="558847"/>
                  </a:cubicBezTo>
                  <a:cubicBezTo>
                    <a:pt x="340070" y="583757"/>
                    <a:pt x="433210" y="545851"/>
                    <a:pt x="504690" y="454877"/>
                  </a:cubicBezTo>
                  <a:cubicBezTo>
                    <a:pt x="518769" y="437007"/>
                    <a:pt x="530141" y="417783"/>
                    <a:pt x="538670" y="397341"/>
                  </a:cubicBezTo>
                  <a:lnTo>
                    <a:pt x="555592" y="332496"/>
                  </a:lnTo>
                  <a:lnTo>
                    <a:pt x="555592" y="332495"/>
                  </a:lnTo>
                  <a:cubicBezTo>
                    <a:pt x="556675" y="330329"/>
                    <a:pt x="557758" y="328163"/>
                    <a:pt x="557758" y="325997"/>
                  </a:cubicBezTo>
                  <a:lnTo>
                    <a:pt x="558542" y="288775"/>
                  </a:lnTo>
                  <a:lnTo>
                    <a:pt x="559247" y="286332"/>
                  </a:lnTo>
                  <a:lnTo>
                    <a:pt x="558649" y="283683"/>
                  </a:lnTo>
                  <a:lnTo>
                    <a:pt x="559112" y="261692"/>
                  </a:lnTo>
                  <a:cubicBezTo>
                    <a:pt x="556946" y="240438"/>
                    <a:pt x="552343" y="219319"/>
                    <a:pt x="545845" y="198200"/>
                  </a:cubicBezTo>
                  <a:cubicBezTo>
                    <a:pt x="511730" y="92064"/>
                    <a:pt x="409621" y="16608"/>
                    <a:pt x="300463" y="10285"/>
                  </a:cubicBezTo>
                  <a:close/>
                  <a:moveTo>
                    <a:pt x="288084" y="7"/>
                  </a:moveTo>
                  <a:cubicBezTo>
                    <a:pt x="444040" y="7"/>
                    <a:pt x="570753" y="131053"/>
                    <a:pt x="570753" y="290257"/>
                  </a:cubicBezTo>
                  <a:cubicBezTo>
                    <a:pt x="569670" y="448379"/>
                    <a:pt x="441874" y="577259"/>
                    <a:pt x="284835" y="576176"/>
                  </a:cubicBezTo>
                  <a:cubicBezTo>
                    <a:pt x="125631" y="576176"/>
                    <a:pt x="0" y="447296"/>
                    <a:pt x="0" y="287008"/>
                  </a:cubicBezTo>
                  <a:cubicBezTo>
                    <a:pt x="0" y="126721"/>
                    <a:pt x="127797" y="-1076"/>
                    <a:pt x="288084" y="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69D1E0D-13DB-C6A2-A0DC-33099A8C1A84}"/>
                </a:ext>
              </a:extLst>
            </p:cNvPr>
            <p:cNvSpPr/>
            <p:nvPr/>
          </p:nvSpPr>
          <p:spPr>
            <a:xfrm>
              <a:off x="5776061" y="1131209"/>
              <a:ext cx="1093075" cy="1096064"/>
            </a:xfrm>
            <a:custGeom>
              <a:avLst/>
              <a:gdLst>
                <a:gd name="connsiteX0" fmla="*/ 33578 w 393146"/>
                <a:gd name="connsiteY0" fmla="*/ 291333 h 394221"/>
                <a:gd name="connsiteX1" fmla="*/ 201447 w 393146"/>
                <a:gd name="connsiteY1" fmla="*/ 384473 h 394221"/>
                <a:gd name="connsiteX2" fmla="*/ 359568 w 393146"/>
                <a:gd name="connsiteY2" fmla="*/ 291333 h 394221"/>
                <a:gd name="connsiteX3" fmla="*/ 191578 w 393146"/>
                <a:gd name="connsiteY3" fmla="*/ 7835 h 394221"/>
                <a:gd name="connsiteX4" fmla="*/ 55117 w 393146"/>
                <a:gd name="connsiteY4" fmla="*/ 72563 h 394221"/>
                <a:gd name="connsiteX5" fmla="*/ 21544 w 393146"/>
                <a:gd name="connsiteY5" fmla="*/ 268590 h 394221"/>
                <a:gd name="connsiteX6" fmla="*/ 39955 w 393146"/>
                <a:gd name="connsiteY6" fmla="*/ 281586 h 394221"/>
                <a:gd name="connsiteX7" fmla="*/ 195911 w 393146"/>
                <a:gd name="connsiteY7" fmla="*/ 281586 h 394221"/>
                <a:gd name="connsiteX8" fmla="*/ 357281 w 393146"/>
                <a:gd name="connsiteY8" fmla="*/ 281586 h 394221"/>
                <a:gd name="connsiteX9" fmla="*/ 370277 w 393146"/>
                <a:gd name="connsiteY9" fmla="*/ 272922 h 394221"/>
                <a:gd name="connsiteX10" fmla="*/ 382190 w 393146"/>
                <a:gd name="connsiteY10" fmla="*/ 161370 h 394221"/>
                <a:gd name="connsiteX11" fmla="*/ 245729 w 393146"/>
                <a:gd name="connsiteY11" fmla="*/ 15162 h 394221"/>
                <a:gd name="connsiteX12" fmla="*/ 191578 w 393146"/>
                <a:gd name="connsiteY12" fmla="*/ 7835 h 394221"/>
                <a:gd name="connsiteX13" fmla="*/ 196027 w 393146"/>
                <a:gd name="connsiteY13" fmla="*/ 0 h 394221"/>
                <a:gd name="connsiteX14" fmla="*/ 393137 w 393146"/>
                <a:gd name="connsiteY14" fmla="*/ 197111 h 394221"/>
                <a:gd name="connsiteX15" fmla="*/ 196027 w 393146"/>
                <a:gd name="connsiteY15" fmla="*/ 394221 h 394221"/>
                <a:gd name="connsiteX16" fmla="*/ 0 w 393146"/>
                <a:gd name="connsiteY16" fmla="*/ 197111 h 394221"/>
                <a:gd name="connsiteX17" fmla="*/ 196027 w 393146"/>
                <a:gd name="connsiteY17" fmla="*/ 0 h 39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3146" h="394221">
                  <a:moveTo>
                    <a:pt x="33578" y="291333"/>
                  </a:moveTo>
                  <a:cubicBezTo>
                    <a:pt x="62820" y="344401"/>
                    <a:pt x="127801" y="388805"/>
                    <a:pt x="201447" y="384473"/>
                  </a:cubicBezTo>
                  <a:cubicBezTo>
                    <a:pt x="269677" y="381224"/>
                    <a:pt x="321662" y="349816"/>
                    <a:pt x="359568" y="291333"/>
                  </a:cubicBezTo>
                  <a:close/>
                  <a:moveTo>
                    <a:pt x="191578" y="7835"/>
                  </a:moveTo>
                  <a:cubicBezTo>
                    <a:pt x="139390" y="7784"/>
                    <a:pt x="93294" y="29512"/>
                    <a:pt x="55117" y="72563"/>
                  </a:cubicBezTo>
                  <a:cubicBezTo>
                    <a:pt x="4216" y="129963"/>
                    <a:pt x="-5532" y="197110"/>
                    <a:pt x="21544" y="268590"/>
                  </a:cubicBezTo>
                  <a:cubicBezTo>
                    <a:pt x="24793" y="278337"/>
                    <a:pt x="29125" y="281586"/>
                    <a:pt x="39955" y="281586"/>
                  </a:cubicBezTo>
                  <a:lnTo>
                    <a:pt x="195911" y="281586"/>
                  </a:lnTo>
                  <a:lnTo>
                    <a:pt x="357281" y="281586"/>
                  </a:lnTo>
                  <a:cubicBezTo>
                    <a:pt x="364862" y="281586"/>
                    <a:pt x="368111" y="279420"/>
                    <a:pt x="370277" y="272922"/>
                  </a:cubicBezTo>
                  <a:cubicBezTo>
                    <a:pt x="385439" y="237182"/>
                    <a:pt x="390855" y="199276"/>
                    <a:pt x="382190" y="161370"/>
                  </a:cubicBezTo>
                  <a:cubicBezTo>
                    <a:pt x="365945" y="85559"/>
                    <a:pt x="320458" y="34657"/>
                    <a:pt x="245729" y="15162"/>
                  </a:cubicBezTo>
                  <a:cubicBezTo>
                    <a:pt x="227047" y="10289"/>
                    <a:pt x="208974" y="7852"/>
                    <a:pt x="191578" y="7835"/>
                  </a:cubicBezTo>
                  <a:close/>
                  <a:moveTo>
                    <a:pt x="196027" y="0"/>
                  </a:moveTo>
                  <a:cubicBezTo>
                    <a:pt x="307579" y="0"/>
                    <a:pt x="393137" y="87725"/>
                    <a:pt x="393137" y="197111"/>
                  </a:cubicBezTo>
                  <a:cubicBezTo>
                    <a:pt x="394220" y="305413"/>
                    <a:pt x="304330" y="394221"/>
                    <a:pt x="196027" y="394221"/>
                  </a:cubicBezTo>
                  <a:cubicBezTo>
                    <a:pt x="87725" y="393138"/>
                    <a:pt x="0" y="305413"/>
                    <a:pt x="0" y="197111"/>
                  </a:cubicBezTo>
                  <a:cubicBezTo>
                    <a:pt x="0" y="88808"/>
                    <a:pt x="87725" y="0"/>
                    <a:pt x="19602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8C4D267-1224-7318-B4AA-9ED271632A5A}"/>
                </a:ext>
              </a:extLst>
            </p:cNvPr>
            <p:cNvSpPr/>
            <p:nvPr/>
          </p:nvSpPr>
          <p:spPr>
            <a:xfrm>
              <a:off x="6841783" y="1384147"/>
              <a:ext cx="203594" cy="124047"/>
            </a:xfrm>
            <a:custGeom>
              <a:avLst/>
              <a:gdLst>
                <a:gd name="connsiteX0" fmla="*/ 15286 w 203594"/>
                <a:gd name="connsiteY0" fmla="*/ 48177 h 124047"/>
                <a:gd name="connsiteX1" fmla="*/ 27328 w 203594"/>
                <a:gd name="connsiteY1" fmla="*/ 84313 h 124047"/>
                <a:gd name="connsiteX2" fmla="*/ 42384 w 203594"/>
                <a:gd name="connsiteY2" fmla="*/ 81301 h 124047"/>
                <a:gd name="connsiteX3" fmla="*/ 15286 w 203594"/>
                <a:gd name="connsiteY3" fmla="*/ 48177 h 124047"/>
                <a:gd name="connsiteX4" fmla="*/ 135730 w 203594"/>
                <a:gd name="connsiteY4" fmla="*/ 0 h 124047"/>
                <a:gd name="connsiteX5" fmla="*/ 144764 w 203594"/>
                <a:gd name="connsiteY5" fmla="*/ 12045 h 124047"/>
                <a:gd name="connsiteX6" fmla="*/ 150034 w 203594"/>
                <a:gd name="connsiteY6" fmla="*/ 22207 h 124047"/>
                <a:gd name="connsiteX7" fmla="*/ 159819 w 203594"/>
                <a:gd name="connsiteY7" fmla="*/ 30111 h 124047"/>
                <a:gd name="connsiteX8" fmla="*/ 159819 w 203594"/>
                <a:gd name="connsiteY8" fmla="*/ 30110 h 124047"/>
                <a:gd name="connsiteX9" fmla="*/ 186919 w 203594"/>
                <a:gd name="connsiteY9" fmla="*/ 54199 h 124047"/>
                <a:gd name="connsiteX10" fmla="*/ 201974 w 203594"/>
                <a:gd name="connsiteY10" fmla="*/ 75277 h 124047"/>
                <a:gd name="connsiteX11" fmla="*/ 171863 w 203594"/>
                <a:gd name="connsiteY11" fmla="*/ 78288 h 124047"/>
                <a:gd name="connsiteX12" fmla="*/ 141752 w 203594"/>
                <a:gd name="connsiteY12" fmla="*/ 66243 h 124047"/>
                <a:gd name="connsiteX13" fmla="*/ 63461 w 203594"/>
                <a:gd name="connsiteY13" fmla="*/ 105390 h 124047"/>
                <a:gd name="connsiteX14" fmla="*/ 57439 w 203594"/>
                <a:gd name="connsiteY14" fmla="*/ 123457 h 124047"/>
                <a:gd name="connsiteX15" fmla="*/ 48406 w 203594"/>
                <a:gd name="connsiteY15" fmla="*/ 108401 h 124047"/>
                <a:gd name="connsiteX16" fmla="*/ 36361 w 203594"/>
                <a:gd name="connsiteY16" fmla="*/ 99368 h 124047"/>
                <a:gd name="connsiteX17" fmla="*/ 6250 w 203594"/>
                <a:gd name="connsiteY17" fmla="*/ 48177 h 124047"/>
                <a:gd name="connsiteX18" fmla="*/ 18295 w 203594"/>
                <a:gd name="connsiteY18" fmla="*/ 24088 h 124047"/>
                <a:gd name="connsiteX19" fmla="*/ 42384 w 203594"/>
                <a:gd name="connsiteY19" fmla="*/ 39144 h 124047"/>
                <a:gd name="connsiteX20" fmla="*/ 60450 w 203594"/>
                <a:gd name="connsiteY20" fmla="*/ 54199 h 124047"/>
                <a:gd name="connsiteX21" fmla="*/ 72494 w 203594"/>
                <a:gd name="connsiteY21" fmla="*/ 21077 h 124047"/>
                <a:gd name="connsiteX22" fmla="*/ 135730 w 203594"/>
                <a:gd name="connsiteY22" fmla="*/ 48177 h 124047"/>
                <a:gd name="connsiteX23" fmla="*/ 156808 w 203594"/>
                <a:gd name="connsiteY23" fmla="*/ 42155 h 124047"/>
                <a:gd name="connsiteX24" fmla="*/ 159815 w 203594"/>
                <a:gd name="connsiteY24" fmla="*/ 30127 h 124047"/>
                <a:gd name="connsiteX25" fmla="*/ 156809 w 203594"/>
                <a:gd name="connsiteY25" fmla="*/ 39145 h 124047"/>
                <a:gd name="connsiteX26" fmla="*/ 126696 w 203594"/>
                <a:gd name="connsiteY26" fmla="*/ 18067 h 124047"/>
                <a:gd name="connsiteX27" fmla="*/ 123685 w 203594"/>
                <a:gd name="connsiteY27" fmla="*/ 6022 h 124047"/>
                <a:gd name="connsiteX28" fmla="*/ 135730 w 203594"/>
                <a:gd name="connsiteY28" fmla="*/ 0 h 12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594" h="124047">
                  <a:moveTo>
                    <a:pt x="15286" y="48177"/>
                  </a:moveTo>
                  <a:cubicBezTo>
                    <a:pt x="15286" y="66243"/>
                    <a:pt x="9264" y="81301"/>
                    <a:pt x="27328" y="84313"/>
                  </a:cubicBezTo>
                  <a:cubicBezTo>
                    <a:pt x="33350" y="87324"/>
                    <a:pt x="42384" y="87324"/>
                    <a:pt x="42384" y="81301"/>
                  </a:cubicBezTo>
                  <a:cubicBezTo>
                    <a:pt x="42384" y="69254"/>
                    <a:pt x="30339" y="57210"/>
                    <a:pt x="15286" y="48177"/>
                  </a:cubicBezTo>
                  <a:close/>
                  <a:moveTo>
                    <a:pt x="135730" y="0"/>
                  </a:moveTo>
                  <a:cubicBezTo>
                    <a:pt x="141753" y="0"/>
                    <a:pt x="147775" y="0"/>
                    <a:pt x="144764" y="12045"/>
                  </a:cubicBezTo>
                  <a:cubicBezTo>
                    <a:pt x="143258" y="16561"/>
                    <a:pt x="146269" y="19572"/>
                    <a:pt x="150034" y="22207"/>
                  </a:cubicBezTo>
                  <a:lnTo>
                    <a:pt x="159819" y="30111"/>
                  </a:lnTo>
                  <a:lnTo>
                    <a:pt x="159819" y="30110"/>
                  </a:lnTo>
                  <a:cubicBezTo>
                    <a:pt x="174874" y="30110"/>
                    <a:pt x="174874" y="48177"/>
                    <a:pt x="186919" y="54199"/>
                  </a:cubicBezTo>
                  <a:cubicBezTo>
                    <a:pt x="195952" y="60221"/>
                    <a:pt x="207996" y="63232"/>
                    <a:pt x="201974" y="75277"/>
                  </a:cubicBezTo>
                  <a:cubicBezTo>
                    <a:pt x="195952" y="87324"/>
                    <a:pt x="183908" y="81301"/>
                    <a:pt x="171863" y="78288"/>
                  </a:cubicBezTo>
                  <a:cubicBezTo>
                    <a:pt x="162830" y="75277"/>
                    <a:pt x="150786" y="69254"/>
                    <a:pt x="141752" y="66243"/>
                  </a:cubicBezTo>
                  <a:cubicBezTo>
                    <a:pt x="102605" y="48177"/>
                    <a:pt x="72494" y="63232"/>
                    <a:pt x="63461" y="105390"/>
                  </a:cubicBezTo>
                  <a:cubicBezTo>
                    <a:pt x="63461" y="111412"/>
                    <a:pt x="63461" y="120446"/>
                    <a:pt x="57439" y="123457"/>
                  </a:cubicBezTo>
                  <a:cubicBezTo>
                    <a:pt x="45395" y="126468"/>
                    <a:pt x="48406" y="117434"/>
                    <a:pt x="48406" y="108401"/>
                  </a:cubicBezTo>
                  <a:cubicBezTo>
                    <a:pt x="48406" y="102379"/>
                    <a:pt x="42384" y="102379"/>
                    <a:pt x="36361" y="99368"/>
                  </a:cubicBezTo>
                  <a:cubicBezTo>
                    <a:pt x="-2783" y="93346"/>
                    <a:pt x="-5797" y="90335"/>
                    <a:pt x="6250" y="48177"/>
                  </a:cubicBezTo>
                  <a:cubicBezTo>
                    <a:pt x="9262" y="39144"/>
                    <a:pt x="9262" y="27099"/>
                    <a:pt x="18295" y="24088"/>
                  </a:cubicBezTo>
                  <a:cubicBezTo>
                    <a:pt x="30339" y="21077"/>
                    <a:pt x="33350" y="36132"/>
                    <a:pt x="42384" y="39144"/>
                  </a:cubicBezTo>
                  <a:cubicBezTo>
                    <a:pt x="48406" y="42155"/>
                    <a:pt x="48406" y="60221"/>
                    <a:pt x="60450" y="54199"/>
                  </a:cubicBezTo>
                  <a:cubicBezTo>
                    <a:pt x="78517" y="48177"/>
                    <a:pt x="72494" y="33121"/>
                    <a:pt x="72494" y="21077"/>
                  </a:cubicBezTo>
                  <a:cubicBezTo>
                    <a:pt x="96583" y="21077"/>
                    <a:pt x="114650" y="42155"/>
                    <a:pt x="135730" y="48177"/>
                  </a:cubicBezTo>
                  <a:cubicBezTo>
                    <a:pt x="144764" y="51188"/>
                    <a:pt x="153797" y="60221"/>
                    <a:pt x="156808" y="42155"/>
                  </a:cubicBezTo>
                  <a:lnTo>
                    <a:pt x="159815" y="30127"/>
                  </a:lnTo>
                  <a:lnTo>
                    <a:pt x="156809" y="39145"/>
                  </a:lnTo>
                  <a:cubicBezTo>
                    <a:pt x="147775" y="33123"/>
                    <a:pt x="135730" y="27100"/>
                    <a:pt x="126696" y="18067"/>
                  </a:cubicBezTo>
                  <a:cubicBezTo>
                    <a:pt x="123685" y="15056"/>
                    <a:pt x="117663" y="9033"/>
                    <a:pt x="123685" y="6022"/>
                  </a:cubicBezTo>
                  <a:cubicBezTo>
                    <a:pt x="126696" y="3011"/>
                    <a:pt x="132719" y="0"/>
                    <a:pt x="13573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5A1557-66AA-5C34-5E0F-F03E8F8B5363}"/>
                </a:ext>
              </a:extLst>
            </p:cNvPr>
            <p:cNvSpPr/>
            <p:nvPr/>
          </p:nvSpPr>
          <p:spPr>
            <a:xfrm>
              <a:off x="6005941" y="1007751"/>
              <a:ext cx="80268" cy="182648"/>
            </a:xfrm>
            <a:custGeom>
              <a:avLst/>
              <a:gdLst>
                <a:gd name="connsiteX0" fmla="*/ 71936 w 84635"/>
                <a:gd name="connsiteY0" fmla="*/ 133350 h 192585"/>
                <a:gd name="connsiteX1" fmla="*/ 84635 w 84635"/>
                <a:gd name="connsiteY1" fmla="*/ 168275 h 192585"/>
                <a:gd name="connsiteX2" fmla="*/ 49711 w 84635"/>
                <a:gd name="connsiteY2" fmla="*/ 187325 h 192585"/>
                <a:gd name="connsiteX3" fmla="*/ 37010 w 84635"/>
                <a:gd name="connsiteY3" fmla="*/ 190500 h 192585"/>
                <a:gd name="connsiteX4" fmla="*/ 37010 w 84635"/>
                <a:gd name="connsiteY4" fmla="*/ 174625 h 192585"/>
                <a:gd name="connsiteX5" fmla="*/ 49711 w 84635"/>
                <a:gd name="connsiteY5" fmla="*/ 136525 h 192585"/>
                <a:gd name="connsiteX6" fmla="*/ 21135 w 84635"/>
                <a:gd name="connsiteY6" fmla="*/ 127000 h 192585"/>
                <a:gd name="connsiteX7" fmla="*/ 5261 w 84635"/>
                <a:gd name="connsiteY7" fmla="*/ 92075 h 192585"/>
                <a:gd name="connsiteX8" fmla="*/ 2086 w 84635"/>
                <a:gd name="connsiteY8" fmla="*/ 82550 h 192585"/>
                <a:gd name="connsiteX9" fmla="*/ 17960 w 84635"/>
                <a:gd name="connsiteY9" fmla="*/ 0 h 192585"/>
                <a:gd name="connsiteX10" fmla="*/ 33835 w 84635"/>
                <a:gd name="connsiteY10" fmla="*/ 22225 h 192585"/>
                <a:gd name="connsiteX11" fmla="*/ 49711 w 84635"/>
                <a:gd name="connsiteY11" fmla="*/ 3175 h 192585"/>
                <a:gd name="connsiteX12" fmla="*/ 71936 w 84635"/>
                <a:gd name="connsiteY12" fmla="*/ 133350 h 19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35" h="192585">
                  <a:moveTo>
                    <a:pt x="71936" y="133350"/>
                  </a:moveTo>
                  <a:cubicBezTo>
                    <a:pt x="75111" y="146050"/>
                    <a:pt x="81460" y="155575"/>
                    <a:pt x="84635" y="168275"/>
                  </a:cubicBezTo>
                  <a:cubicBezTo>
                    <a:pt x="75111" y="177800"/>
                    <a:pt x="49711" y="158750"/>
                    <a:pt x="49711" y="187325"/>
                  </a:cubicBezTo>
                  <a:cubicBezTo>
                    <a:pt x="49711" y="193675"/>
                    <a:pt x="40185" y="193675"/>
                    <a:pt x="37010" y="190500"/>
                  </a:cubicBezTo>
                  <a:cubicBezTo>
                    <a:pt x="30660" y="187325"/>
                    <a:pt x="33835" y="180975"/>
                    <a:pt x="37010" y="174625"/>
                  </a:cubicBezTo>
                  <a:cubicBezTo>
                    <a:pt x="46536" y="165100"/>
                    <a:pt x="56061" y="155575"/>
                    <a:pt x="49711" y="136525"/>
                  </a:cubicBezTo>
                  <a:cubicBezTo>
                    <a:pt x="33835" y="149225"/>
                    <a:pt x="21135" y="158750"/>
                    <a:pt x="21135" y="127000"/>
                  </a:cubicBezTo>
                  <a:cubicBezTo>
                    <a:pt x="21135" y="114300"/>
                    <a:pt x="27485" y="98425"/>
                    <a:pt x="5261" y="92075"/>
                  </a:cubicBezTo>
                  <a:cubicBezTo>
                    <a:pt x="-1089" y="88900"/>
                    <a:pt x="-1089" y="85725"/>
                    <a:pt x="2086" y="82550"/>
                  </a:cubicBezTo>
                  <a:cubicBezTo>
                    <a:pt x="27485" y="60325"/>
                    <a:pt x="11611" y="28575"/>
                    <a:pt x="17960" y="0"/>
                  </a:cubicBezTo>
                  <a:cubicBezTo>
                    <a:pt x="30660" y="3175"/>
                    <a:pt x="27485" y="15875"/>
                    <a:pt x="33835" y="22225"/>
                  </a:cubicBezTo>
                  <a:cubicBezTo>
                    <a:pt x="40185" y="15875"/>
                    <a:pt x="43360" y="9525"/>
                    <a:pt x="49711" y="3175"/>
                  </a:cubicBezTo>
                  <a:cubicBezTo>
                    <a:pt x="43360" y="50800"/>
                    <a:pt x="56061" y="92075"/>
                    <a:pt x="71936" y="1333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4E18649-B0B3-25AD-6FD2-37A7F13C8CC8}"/>
                </a:ext>
              </a:extLst>
            </p:cNvPr>
            <p:cNvSpPr/>
            <p:nvPr/>
          </p:nvSpPr>
          <p:spPr>
            <a:xfrm>
              <a:off x="6068721" y="2247875"/>
              <a:ext cx="105994" cy="117911"/>
            </a:xfrm>
            <a:custGeom>
              <a:avLst/>
              <a:gdLst>
                <a:gd name="connsiteX0" fmla="*/ 69239 w 111761"/>
                <a:gd name="connsiteY0" fmla="*/ 76701 h 124326"/>
                <a:gd name="connsiteX1" fmla="*/ 88289 w 111761"/>
                <a:gd name="connsiteY1" fmla="*/ 32251 h 124326"/>
                <a:gd name="connsiteX2" fmla="*/ 104164 w 111761"/>
                <a:gd name="connsiteY2" fmla="*/ 19551 h 124326"/>
                <a:gd name="connsiteX3" fmla="*/ 107339 w 111761"/>
                <a:gd name="connsiteY3" fmla="*/ 38601 h 124326"/>
                <a:gd name="connsiteX4" fmla="*/ 85114 w 111761"/>
                <a:gd name="connsiteY4" fmla="*/ 108451 h 124326"/>
                <a:gd name="connsiteX5" fmla="*/ 69239 w 111761"/>
                <a:gd name="connsiteY5" fmla="*/ 124326 h 124326"/>
                <a:gd name="connsiteX6" fmla="*/ 53364 w 111761"/>
                <a:gd name="connsiteY6" fmla="*/ 108451 h 124326"/>
                <a:gd name="connsiteX7" fmla="*/ 40664 w 111761"/>
                <a:gd name="connsiteY7" fmla="*/ 54476 h 124326"/>
                <a:gd name="connsiteX8" fmla="*/ 24789 w 111761"/>
                <a:gd name="connsiteY8" fmla="*/ 83051 h 124326"/>
                <a:gd name="connsiteX9" fmla="*/ 8914 w 111761"/>
                <a:gd name="connsiteY9" fmla="*/ 102101 h 124326"/>
                <a:gd name="connsiteX10" fmla="*/ 5739 w 111761"/>
                <a:gd name="connsiteY10" fmla="*/ 76701 h 124326"/>
                <a:gd name="connsiteX11" fmla="*/ 27964 w 111761"/>
                <a:gd name="connsiteY11" fmla="*/ 16376 h 124326"/>
                <a:gd name="connsiteX12" fmla="*/ 40664 w 111761"/>
                <a:gd name="connsiteY12" fmla="*/ 501 h 124326"/>
                <a:gd name="connsiteX13" fmla="*/ 59714 w 111761"/>
                <a:gd name="connsiteY13" fmla="*/ 19551 h 124326"/>
                <a:gd name="connsiteX14" fmla="*/ 69239 w 111761"/>
                <a:gd name="connsiteY14" fmla="*/ 76701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61" h="124326">
                  <a:moveTo>
                    <a:pt x="69239" y="76701"/>
                  </a:moveTo>
                  <a:cubicBezTo>
                    <a:pt x="78764" y="54476"/>
                    <a:pt x="81939" y="44951"/>
                    <a:pt x="88289" y="32251"/>
                  </a:cubicBezTo>
                  <a:cubicBezTo>
                    <a:pt x="91464" y="25901"/>
                    <a:pt x="91464" y="16376"/>
                    <a:pt x="104164" y="19551"/>
                  </a:cubicBezTo>
                  <a:cubicBezTo>
                    <a:pt x="116864" y="22726"/>
                    <a:pt x="110514" y="32251"/>
                    <a:pt x="107339" y="38601"/>
                  </a:cubicBezTo>
                  <a:cubicBezTo>
                    <a:pt x="100989" y="60826"/>
                    <a:pt x="91464" y="83051"/>
                    <a:pt x="85114" y="108451"/>
                  </a:cubicBezTo>
                  <a:cubicBezTo>
                    <a:pt x="81939" y="114801"/>
                    <a:pt x="81939" y="124326"/>
                    <a:pt x="69239" y="124326"/>
                  </a:cubicBezTo>
                  <a:cubicBezTo>
                    <a:pt x="59714" y="124326"/>
                    <a:pt x="56539" y="117976"/>
                    <a:pt x="53364" y="108451"/>
                  </a:cubicBezTo>
                  <a:cubicBezTo>
                    <a:pt x="50189" y="92576"/>
                    <a:pt x="43839" y="73526"/>
                    <a:pt x="40664" y="54476"/>
                  </a:cubicBezTo>
                  <a:cubicBezTo>
                    <a:pt x="24789" y="60826"/>
                    <a:pt x="27964" y="73526"/>
                    <a:pt x="24789" y="83051"/>
                  </a:cubicBezTo>
                  <a:cubicBezTo>
                    <a:pt x="18439" y="89401"/>
                    <a:pt x="21614" y="105276"/>
                    <a:pt x="8914" y="102101"/>
                  </a:cubicBezTo>
                  <a:cubicBezTo>
                    <a:pt x="-6961" y="98926"/>
                    <a:pt x="2564" y="86226"/>
                    <a:pt x="5739" y="76701"/>
                  </a:cubicBezTo>
                  <a:cubicBezTo>
                    <a:pt x="12089" y="54476"/>
                    <a:pt x="18439" y="35426"/>
                    <a:pt x="27964" y="16376"/>
                  </a:cubicBezTo>
                  <a:cubicBezTo>
                    <a:pt x="31139" y="10026"/>
                    <a:pt x="27964" y="-2674"/>
                    <a:pt x="40664" y="501"/>
                  </a:cubicBezTo>
                  <a:cubicBezTo>
                    <a:pt x="50189" y="501"/>
                    <a:pt x="56539" y="10026"/>
                    <a:pt x="59714" y="19551"/>
                  </a:cubicBezTo>
                  <a:cubicBezTo>
                    <a:pt x="56539" y="32251"/>
                    <a:pt x="59714" y="48126"/>
                    <a:pt x="69239" y="7670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A6FC222-B124-1E05-8E54-3C19243B06C0}"/>
                </a:ext>
              </a:extLst>
            </p:cNvPr>
            <p:cNvSpPr/>
            <p:nvPr/>
          </p:nvSpPr>
          <p:spPr>
            <a:xfrm>
              <a:off x="6181060" y="2275739"/>
              <a:ext cx="99463" cy="107824"/>
            </a:xfrm>
            <a:custGeom>
              <a:avLst/>
              <a:gdLst>
                <a:gd name="connsiteX0" fmla="*/ 77787 w 104876"/>
                <a:gd name="connsiteY0" fmla="*/ 56846 h 113692"/>
                <a:gd name="connsiteX1" fmla="*/ 103188 w 104876"/>
                <a:gd name="connsiteY1" fmla="*/ 69546 h 113692"/>
                <a:gd name="connsiteX2" fmla="*/ 87312 w 104876"/>
                <a:gd name="connsiteY2" fmla="*/ 107646 h 113692"/>
                <a:gd name="connsiteX3" fmla="*/ 14287 w 104876"/>
                <a:gd name="connsiteY3" fmla="*/ 94946 h 113692"/>
                <a:gd name="connsiteX4" fmla="*/ 14287 w 104876"/>
                <a:gd name="connsiteY4" fmla="*/ 18746 h 113692"/>
                <a:gd name="connsiteX5" fmla="*/ 84137 w 104876"/>
                <a:gd name="connsiteY5" fmla="*/ 6046 h 113692"/>
                <a:gd name="connsiteX6" fmla="*/ 103188 w 104876"/>
                <a:gd name="connsiteY6" fmla="*/ 34621 h 113692"/>
                <a:gd name="connsiteX7" fmla="*/ 77787 w 104876"/>
                <a:gd name="connsiteY7" fmla="*/ 28271 h 113692"/>
                <a:gd name="connsiteX8" fmla="*/ 39687 w 104876"/>
                <a:gd name="connsiteY8" fmla="*/ 25096 h 113692"/>
                <a:gd name="connsiteX9" fmla="*/ 26987 w 104876"/>
                <a:gd name="connsiteY9" fmla="*/ 72721 h 113692"/>
                <a:gd name="connsiteX10" fmla="*/ 52388 w 104876"/>
                <a:gd name="connsiteY10" fmla="*/ 91771 h 113692"/>
                <a:gd name="connsiteX11" fmla="*/ 74612 w 104876"/>
                <a:gd name="connsiteY11" fmla="*/ 85421 h 113692"/>
                <a:gd name="connsiteX12" fmla="*/ 61912 w 104876"/>
                <a:gd name="connsiteY12" fmla="*/ 69546 h 113692"/>
                <a:gd name="connsiteX13" fmla="*/ 55563 w 104876"/>
                <a:gd name="connsiteY13" fmla="*/ 60021 h 113692"/>
                <a:gd name="connsiteX14" fmla="*/ 77787 w 104876"/>
                <a:gd name="connsiteY14" fmla="*/ 56846 h 1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876" h="113692">
                  <a:moveTo>
                    <a:pt x="77787" y="56846"/>
                  </a:moveTo>
                  <a:cubicBezTo>
                    <a:pt x="84137" y="60021"/>
                    <a:pt x="103188" y="50496"/>
                    <a:pt x="103188" y="69546"/>
                  </a:cubicBezTo>
                  <a:cubicBezTo>
                    <a:pt x="103188" y="82246"/>
                    <a:pt x="106363" y="101296"/>
                    <a:pt x="87312" y="107646"/>
                  </a:cubicBezTo>
                  <a:cubicBezTo>
                    <a:pt x="61912" y="117171"/>
                    <a:pt x="36512" y="117171"/>
                    <a:pt x="14287" y="94946"/>
                  </a:cubicBezTo>
                  <a:cubicBezTo>
                    <a:pt x="-4762" y="75896"/>
                    <a:pt x="-4762" y="40971"/>
                    <a:pt x="14287" y="18746"/>
                  </a:cubicBezTo>
                  <a:cubicBezTo>
                    <a:pt x="33337" y="-3479"/>
                    <a:pt x="58738" y="-3479"/>
                    <a:pt x="84137" y="6046"/>
                  </a:cubicBezTo>
                  <a:cubicBezTo>
                    <a:pt x="96837" y="12396"/>
                    <a:pt x="109538" y="21921"/>
                    <a:pt x="103188" y="34621"/>
                  </a:cubicBezTo>
                  <a:cubicBezTo>
                    <a:pt x="93662" y="50496"/>
                    <a:pt x="84137" y="34621"/>
                    <a:pt x="77787" y="28271"/>
                  </a:cubicBezTo>
                  <a:cubicBezTo>
                    <a:pt x="65087" y="18746"/>
                    <a:pt x="49213" y="18746"/>
                    <a:pt x="39687" y="25096"/>
                  </a:cubicBezTo>
                  <a:cubicBezTo>
                    <a:pt x="23812" y="37796"/>
                    <a:pt x="23812" y="53671"/>
                    <a:pt x="26987" y="72721"/>
                  </a:cubicBezTo>
                  <a:cubicBezTo>
                    <a:pt x="30162" y="85421"/>
                    <a:pt x="39688" y="91771"/>
                    <a:pt x="52388" y="91771"/>
                  </a:cubicBezTo>
                  <a:cubicBezTo>
                    <a:pt x="58738" y="91771"/>
                    <a:pt x="71437" y="94946"/>
                    <a:pt x="74612" y="85421"/>
                  </a:cubicBezTo>
                  <a:cubicBezTo>
                    <a:pt x="80962" y="72721"/>
                    <a:pt x="68262" y="72721"/>
                    <a:pt x="61912" y="69546"/>
                  </a:cubicBezTo>
                  <a:cubicBezTo>
                    <a:pt x="55563" y="69546"/>
                    <a:pt x="55563" y="63196"/>
                    <a:pt x="55563" y="60021"/>
                  </a:cubicBezTo>
                  <a:cubicBezTo>
                    <a:pt x="58738" y="50496"/>
                    <a:pt x="68262" y="53671"/>
                    <a:pt x="77787" y="568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245B842-B60C-F43B-B8C5-E20E825DA843}"/>
                </a:ext>
              </a:extLst>
            </p:cNvPr>
            <p:cNvSpPr/>
            <p:nvPr/>
          </p:nvSpPr>
          <p:spPr>
            <a:xfrm>
              <a:off x="5773484" y="2050046"/>
              <a:ext cx="125518" cy="120822"/>
            </a:xfrm>
            <a:custGeom>
              <a:avLst/>
              <a:gdLst>
                <a:gd name="connsiteX0" fmla="*/ 53517 w 132347"/>
                <a:gd name="connsiteY0" fmla="*/ 43992 h 127396"/>
                <a:gd name="connsiteX1" fmla="*/ 18592 w 132347"/>
                <a:gd name="connsiteY1" fmla="*/ 72567 h 127396"/>
                <a:gd name="connsiteX2" fmla="*/ 2717 w 132347"/>
                <a:gd name="connsiteY2" fmla="*/ 72567 h 127396"/>
                <a:gd name="connsiteX3" fmla="*/ 5892 w 132347"/>
                <a:gd name="connsiteY3" fmla="*/ 56692 h 127396"/>
                <a:gd name="connsiteX4" fmla="*/ 66217 w 132347"/>
                <a:gd name="connsiteY4" fmla="*/ 5892 h 127396"/>
                <a:gd name="connsiteX5" fmla="*/ 85267 w 132347"/>
                <a:gd name="connsiteY5" fmla="*/ 2717 h 127396"/>
                <a:gd name="connsiteX6" fmla="*/ 91617 w 132347"/>
                <a:gd name="connsiteY6" fmla="*/ 21767 h 127396"/>
                <a:gd name="connsiteX7" fmla="*/ 75742 w 132347"/>
                <a:gd name="connsiteY7" fmla="*/ 85267 h 127396"/>
                <a:gd name="connsiteX8" fmla="*/ 110667 w 132347"/>
                <a:gd name="connsiteY8" fmla="*/ 56692 h 127396"/>
                <a:gd name="connsiteX9" fmla="*/ 129717 w 132347"/>
                <a:gd name="connsiteY9" fmla="*/ 53517 h 127396"/>
                <a:gd name="connsiteX10" fmla="*/ 123367 w 132347"/>
                <a:gd name="connsiteY10" fmla="*/ 72567 h 127396"/>
                <a:gd name="connsiteX11" fmla="*/ 69392 w 132347"/>
                <a:gd name="connsiteY11" fmla="*/ 117017 h 127396"/>
                <a:gd name="connsiteX12" fmla="*/ 47167 w 132347"/>
                <a:gd name="connsiteY12" fmla="*/ 123367 h 127396"/>
                <a:gd name="connsiteX13" fmla="*/ 43992 w 132347"/>
                <a:gd name="connsiteY13" fmla="*/ 97967 h 127396"/>
                <a:gd name="connsiteX14" fmla="*/ 53517 w 132347"/>
                <a:gd name="connsiteY14" fmla="*/ 43992 h 12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347" h="127396">
                  <a:moveTo>
                    <a:pt x="53517" y="43992"/>
                  </a:moveTo>
                  <a:cubicBezTo>
                    <a:pt x="40817" y="56692"/>
                    <a:pt x="28117" y="63042"/>
                    <a:pt x="18592" y="72567"/>
                  </a:cubicBezTo>
                  <a:cubicBezTo>
                    <a:pt x="12242" y="78917"/>
                    <a:pt x="5892" y="78917"/>
                    <a:pt x="2717" y="72567"/>
                  </a:cubicBezTo>
                  <a:cubicBezTo>
                    <a:pt x="-3633" y="66217"/>
                    <a:pt x="2717" y="59867"/>
                    <a:pt x="5892" y="56692"/>
                  </a:cubicBezTo>
                  <a:cubicBezTo>
                    <a:pt x="24942" y="40817"/>
                    <a:pt x="47167" y="21767"/>
                    <a:pt x="66217" y="5892"/>
                  </a:cubicBezTo>
                  <a:cubicBezTo>
                    <a:pt x="72567" y="2717"/>
                    <a:pt x="75742" y="-3633"/>
                    <a:pt x="85267" y="2717"/>
                  </a:cubicBezTo>
                  <a:cubicBezTo>
                    <a:pt x="91617" y="9067"/>
                    <a:pt x="91617" y="15417"/>
                    <a:pt x="91617" y="21767"/>
                  </a:cubicBezTo>
                  <a:cubicBezTo>
                    <a:pt x="88442" y="40817"/>
                    <a:pt x="75742" y="56692"/>
                    <a:pt x="75742" y="85267"/>
                  </a:cubicBezTo>
                  <a:cubicBezTo>
                    <a:pt x="88442" y="75742"/>
                    <a:pt x="97967" y="66217"/>
                    <a:pt x="110667" y="56692"/>
                  </a:cubicBezTo>
                  <a:cubicBezTo>
                    <a:pt x="117017" y="50342"/>
                    <a:pt x="123367" y="43992"/>
                    <a:pt x="129717" y="53517"/>
                  </a:cubicBezTo>
                  <a:cubicBezTo>
                    <a:pt x="136067" y="63042"/>
                    <a:pt x="129717" y="69392"/>
                    <a:pt x="123367" y="72567"/>
                  </a:cubicBezTo>
                  <a:cubicBezTo>
                    <a:pt x="107492" y="88442"/>
                    <a:pt x="88442" y="104317"/>
                    <a:pt x="69392" y="117017"/>
                  </a:cubicBezTo>
                  <a:cubicBezTo>
                    <a:pt x="63042" y="123367"/>
                    <a:pt x="56692" y="132892"/>
                    <a:pt x="47167" y="123367"/>
                  </a:cubicBezTo>
                  <a:cubicBezTo>
                    <a:pt x="37642" y="117017"/>
                    <a:pt x="40817" y="107492"/>
                    <a:pt x="43992" y="97967"/>
                  </a:cubicBezTo>
                  <a:cubicBezTo>
                    <a:pt x="47167" y="85267"/>
                    <a:pt x="56692" y="69392"/>
                    <a:pt x="53517" y="4399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9473F9B-D2D0-B06E-7176-8397C77BB21E}"/>
                </a:ext>
              </a:extLst>
            </p:cNvPr>
            <p:cNvSpPr/>
            <p:nvPr/>
          </p:nvSpPr>
          <p:spPr>
            <a:xfrm>
              <a:off x="6450560" y="2257384"/>
              <a:ext cx="105391" cy="112003"/>
            </a:xfrm>
            <a:custGeom>
              <a:avLst/>
              <a:gdLst>
                <a:gd name="connsiteX0" fmla="*/ 82550 w 111125"/>
                <a:gd name="connsiteY0" fmla="*/ 69850 h 118097"/>
                <a:gd name="connsiteX1" fmla="*/ 69850 w 111125"/>
                <a:gd name="connsiteY1" fmla="*/ 19050 h 118097"/>
                <a:gd name="connsiteX2" fmla="*/ 76200 w 111125"/>
                <a:gd name="connsiteY2" fmla="*/ 0 h 118097"/>
                <a:gd name="connsiteX3" fmla="*/ 88900 w 111125"/>
                <a:gd name="connsiteY3" fmla="*/ 12700 h 118097"/>
                <a:gd name="connsiteX4" fmla="*/ 107950 w 111125"/>
                <a:gd name="connsiteY4" fmla="*/ 82550 h 118097"/>
                <a:gd name="connsiteX5" fmla="*/ 104775 w 111125"/>
                <a:gd name="connsiteY5" fmla="*/ 104775 h 118097"/>
                <a:gd name="connsiteX6" fmla="*/ 82550 w 111125"/>
                <a:gd name="connsiteY6" fmla="*/ 98425 h 118097"/>
                <a:gd name="connsiteX7" fmla="*/ 69850 w 111125"/>
                <a:gd name="connsiteY7" fmla="*/ 85725 h 118097"/>
                <a:gd name="connsiteX8" fmla="*/ 41275 w 111125"/>
                <a:gd name="connsiteY8" fmla="*/ 66675 h 118097"/>
                <a:gd name="connsiteX9" fmla="*/ 44450 w 111125"/>
                <a:gd name="connsiteY9" fmla="*/ 98425 h 118097"/>
                <a:gd name="connsiteX10" fmla="*/ 38100 w 111125"/>
                <a:gd name="connsiteY10" fmla="*/ 117475 h 118097"/>
                <a:gd name="connsiteX11" fmla="*/ 22225 w 111125"/>
                <a:gd name="connsiteY11" fmla="*/ 101600 h 118097"/>
                <a:gd name="connsiteX12" fmla="*/ 3175 w 111125"/>
                <a:gd name="connsiteY12" fmla="*/ 31750 h 118097"/>
                <a:gd name="connsiteX13" fmla="*/ 6350 w 111125"/>
                <a:gd name="connsiteY13" fmla="*/ 12700 h 118097"/>
                <a:gd name="connsiteX14" fmla="*/ 28575 w 111125"/>
                <a:gd name="connsiteY14" fmla="*/ 15875 h 118097"/>
                <a:gd name="connsiteX15" fmla="*/ 82550 w 111125"/>
                <a:gd name="connsiteY15" fmla="*/ 69850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1125" h="118097">
                  <a:moveTo>
                    <a:pt x="82550" y="69850"/>
                  </a:moveTo>
                  <a:cubicBezTo>
                    <a:pt x="76200" y="47625"/>
                    <a:pt x="73025" y="34925"/>
                    <a:pt x="69850" y="19050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5725" y="0"/>
                    <a:pt x="88900" y="6350"/>
                    <a:pt x="88900" y="12700"/>
                  </a:cubicBezTo>
                  <a:cubicBezTo>
                    <a:pt x="95250" y="34925"/>
                    <a:pt x="101600" y="60325"/>
                    <a:pt x="107950" y="82550"/>
                  </a:cubicBezTo>
                  <a:cubicBezTo>
                    <a:pt x="111125" y="88900"/>
                    <a:pt x="114300" y="98425"/>
                    <a:pt x="104775" y="104775"/>
                  </a:cubicBezTo>
                  <a:cubicBezTo>
                    <a:pt x="95250" y="107950"/>
                    <a:pt x="88900" y="104775"/>
                    <a:pt x="82550" y="98425"/>
                  </a:cubicBezTo>
                  <a:cubicBezTo>
                    <a:pt x="79375" y="95250"/>
                    <a:pt x="73025" y="92075"/>
                    <a:pt x="69850" y="85725"/>
                  </a:cubicBezTo>
                  <a:cubicBezTo>
                    <a:pt x="60325" y="79375"/>
                    <a:pt x="50800" y="60325"/>
                    <a:pt x="41275" y="66675"/>
                  </a:cubicBezTo>
                  <a:cubicBezTo>
                    <a:pt x="28575" y="73025"/>
                    <a:pt x="44450" y="88900"/>
                    <a:pt x="44450" y="98425"/>
                  </a:cubicBezTo>
                  <a:cubicBezTo>
                    <a:pt x="44450" y="104775"/>
                    <a:pt x="50800" y="114300"/>
                    <a:pt x="38100" y="117475"/>
                  </a:cubicBezTo>
                  <a:cubicBezTo>
                    <a:pt x="28575" y="120650"/>
                    <a:pt x="25400" y="111125"/>
                    <a:pt x="22225" y="101600"/>
                  </a:cubicBezTo>
                  <a:cubicBezTo>
                    <a:pt x="15875" y="79375"/>
                    <a:pt x="9525" y="53975"/>
                    <a:pt x="3175" y="31750"/>
                  </a:cubicBezTo>
                  <a:cubicBezTo>
                    <a:pt x="0" y="25400"/>
                    <a:pt x="-3175" y="19050"/>
                    <a:pt x="6350" y="12700"/>
                  </a:cubicBezTo>
                  <a:cubicBezTo>
                    <a:pt x="12700" y="9525"/>
                    <a:pt x="22225" y="9525"/>
                    <a:pt x="28575" y="15875"/>
                  </a:cubicBezTo>
                  <a:cubicBezTo>
                    <a:pt x="44450" y="34925"/>
                    <a:pt x="60325" y="47625"/>
                    <a:pt x="82550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8D986E7-A1E2-1C28-5EFB-AEF04F0100E2}"/>
                </a:ext>
              </a:extLst>
            </p:cNvPr>
            <p:cNvSpPr/>
            <p:nvPr/>
          </p:nvSpPr>
          <p:spPr>
            <a:xfrm>
              <a:off x="6747711" y="2072367"/>
              <a:ext cx="133445" cy="116660"/>
            </a:xfrm>
            <a:custGeom>
              <a:avLst/>
              <a:gdLst>
                <a:gd name="connsiteX0" fmla="*/ 19837 w 47996"/>
                <a:gd name="connsiteY0" fmla="*/ 8063 h 41959"/>
                <a:gd name="connsiteX1" fmla="*/ 11173 w 47996"/>
                <a:gd name="connsiteY1" fmla="*/ 16727 h 41959"/>
                <a:gd name="connsiteX2" fmla="*/ 16588 w 47996"/>
                <a:gd name="connsiteY2" fmla="*/ 21059 h 41959"/>
                <a:gd name="connsiteX3" fmla="*/ 24169 w 47996"/>
                <a:gd name="connsiteY3" fmla="*/ 11312 h 41959"/>
                <a:gd name="connsiteX4" fmla="*/ 19837 w 47996"/>
                <a:gd name="connsiteY4" fmla="*/ 8063 h 41959"/>
                <a:gd name="connsiteX5" fmla="*/ 22816 w 47996"/>
                <a:gd name="connsiteY5" fmla="*/ 346 h 41959"/>
                <a:gd name="connsiteX6" fmla="*/ 28502 w 47996"/>
                <a:gd name="connsiteY6" fmla="*/ 4813 h 41959"/>
                <a:gd name="connsiteX7" fmla="*/ 47996 w 47996"/>
                <a:gd name="connsiteY7" fmla="*/ 18893 h 41959"/>
                <a:gd name="connsiteX8" fmla="*/ 31751 w 47996"/>
                <a:gd name="connsiteY8" fmla="*/ 23225 h 41959"/>
                <a:gd name="connsiteX9" fmla="*/ 23087 w 47996"/>
                <a:gd name="connsiteY9" fmla="*/ 25391 h 41959"/>
                <a:gd name="connsiteX10" fmla="*/ 26336 w 47996"/>
                <a:gd name="connsiteY10" fmla="*/ 32972 h 41959"/>
                <a:gd name="connsiteX11" fmla="*/ 28502 w 47996"/>
                <a:gd name="connsiteY11" fmla="*/ 40553 h 41959"/>
                <a:gd name="connsiteX12" fmla="*/ 20921 w 47996"/>
                <a:gd name="connsiteY12" fmla="*/ 39470 h 41959"/>
                <a:gd name="connsiteX13" fmla="*/ 10090 w 47996"/>
                <a:gd name="connsiteY13" fmla="*/ 29723 h 41959"/>
                <a:gd name="connsiteX14" fmla="*/ 343 w 47996"/>
                <a:gd name="connsiteY14" fmla="*/ 17810 h 41959"/>
                <a:gd name="connsiteX15" fmla="*/ 15505 w 47996"/>
                <a:gd name="connsiteY15" fmla="*/ 1564 h 41959"/>
                <a:gd name="connsiteX16" fmla="*/ 22816 w 47996"/>
                <a:gd name="connsiteY16" fmla="*/ 346 h 4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996" h="41959">
                  <a:moveTo>
                    <a:pt x="19837" y="8063"/>
                  </a:moveTo>
                  <a:cubicBezTo>
                    <a:pt x="15505" y="9146"/>
                    <a:pt x="11173" y="12395"/>
                    <a:pt x="11173" y="16727"/>
                  </a:cubicBezTo>
                  <a:cubicBezTo>
                    <a:pt x="11173" y="18893"/>
                    <a:pt x="13339" y="22142"/>
                    <a:pt x="16588" y="21059"/>
                  </a:cubicBezTo>
                  <a:cubicBezTo>
                    <a:pt x="19837" y="18893"/>
                    <a:pt x="23086" y="15644"/>
                    <a:pt x="24169" y="11312"/>
                  </a:cubicBezTo>
                  <a:cubicBezTo>
                    <a:pt x="23086" y="10229"/>
                    <a:pt x="22003" y="6980"/>
                    <a:pt x="19837" y="8063"/>
                  </a:cubicBezTo>
                  <a:close/>
                  <a:moveTo>
                    <a:pt x="22816" y="346"/>
                  </a:moveTo>
                  <a:cubicBezTo>
                    <a:pt x="24982" y="1023"/>
                    <a:pt x="26878" y="2647"/>
                    <a:pt x="28502" y="4813"/>
                  </a:cubicBezTo>
                  <a:cubicBezTo>
                    <a:pt x="37166" y="15644"/>
                    <a:pt x="37166" y="15644"/>
                    <a:pt x="47996" y="18893"/>
                  </a:cubicBezTo>
                  <a:cubicBezTo>
                    <a:pt x="44747" y="27557"/>
                    <a:pt x="38249" y="24308"/>
                    <a:pt x="31751" y="23225"/>
                  </a:cubicBezTo>
                  <a:cubicBezTo>
                    <a:pt x="28502" y="23225"/>
                    <a:pt x="25253" y="22142"/>
                    <a:pt x="23087" y="25391"/>
                  </a:cubicBezTo>
                  <a:cubicBezTo>
                    <a:pt x="20921" y="29723"/>
                    <a:pt x="25253" y="30806"/>
                    <a:pt x="26336" y="32972"/>
                  </a:cubicBezTo>
                  <a:cubicBezTo>
                    <a:pt x="27419" y="35138"/>
                    <a:pt x="32834" y="36221"/>
                    <a:pt x="28502" y="40553"/>
                  </a:cubicBezTo>
                  <a:cubicBezTo>
                    <a:pt x="25253" y="43802"/>
                    <a:pt x="23087" y="40553"/>
                    <a:pt x="20921" y="39470"/>
                  </a:cubicBezTo>
                  <a:cubicBezTo>
                    <a:pt x="17671" y="36221"/>
                    <a:pt x="13339" y="32972"/>
                    <a:pt x="10090" y="29723"/>
                  </a:cubicBezTo>
                  <a:cubicBezTo>
                    <a:pt x="6841" y="25391"/>
                    <a:pt x="-1823" y="23225"/>
                    <a:pt x="343" y="17810"/>
                  </a:cubicBezTo>
                  <a:cubicBezTo>
                    <a:pt x="2509" y="11312"/>
                    <a:pt x="9007" y="5896"/>
                    <a:pt x="15505" y="1564"/>
                  </a:cubicBezTo>
                  <a:cubicBezTo>
                    <a:pt x="18213" y="-60"/>
                    <a:pt x="20650" y="-331"/>
                    <a:pt x="22816" y="34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140FFBD-06CA-6C61-375B-8D5AEA391249}"/>
                </a:ext>
              </a:extLst>
            </p:cNvPr>
            <p:cNvSpPr/>
            <p:nvPr/>
          </p:nvSpPr>
          <p:spPr>
            <a:xfrm>
              <a:off x="5853885" y="2126655"/>
              <a:ext cx="112108" cy="112659"/>
            </a:xfrm>
            <a:custGeom>
              <a:avLst/>
              <a:gdLst>
                <a:gd name="connsiteX0" fmla="*/ 25077 w 40322"/>
                <a:gd name="connsiteY0" fmla="*/ 11279 h 40520"/>
                <a:gd name="connsiteX1" fmla="*/ 9915 w 40322"/>
                <a:gd name="connsiteY1" fmla="*/ 27525 h 40520"/>
                <a:gd name="connsiteX2" fmla="*/ 18579 w 40322"/>
                <a:gd name="connsiteY2" fmla="*/ 34023 h 40520"/>
                <a:gd name="connsiteX3" fmla="*/ 32658 w 40322"/>
                <a:gd name="connsiteY3" fmla="*/ 21027 h 40520"/>
                <a:gd name="connsiteX4" fmla="*/ 25077 w 40322"/>
                <a:gd name="connsiteY4" fmla="*/ 11279 h 40520"/>
                <a:gd name="connsiteX5" fmla="*/ 25077 w 40322"/>
                <a:gd name="connsiteY5" fmla="*/ 449 h 40520"/>
                <a:gd name="connsiteX6" fmla="*/ 40239 w 40322"/>
                <a:gd name="connsiteY6" fmla="*/ 22109 h 40520"/>
                <a:gd name="connsiteX7" fmla="*/ 17496 w 40322"/>
                <a:gd name="connsiteY7" fmla="*/ 40520 h 40520"/>
                <a:gd name="connsiteX8" fmla="*/ 1251 w 40322"/>
                <a:gd name="connsiteY8" fmla="*/ 28607 h 40520"/>
                <a:gd name="connsiteX9" fmla="*/ 1251 w 40322"/>
                <a:gd name="connsiteY9" fmla="*/ 23192 h 40520"/>
                <a:gd name="connsiteX10" fmla="*/ 20745 w 40322"/>
                <a:gd name="connsiteY10" fmla="*/ 1532 h 40520"/>
                <a:gd name="connsiteX11" fmla="*/ 25077 w 40322"/>
                <a:gd name="connsiteY11" fmla="*/ 449 h 4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22" h="40520">
                  <a:moveTo>
                    <a:pt x="25077" y="11279"/>
                  </a:moveTo>
                  <a:cubicBezTo>
                    <a:pt x="23994" y="10196"/>
                    <a:pt x="9915" y="25359"/>
                    <a:pt x="9915" y="27525"/>
                  </a:cubicBezTo>
                  <a:cubicBezTo>
                    <a:pt x="10998" y="31857"/>
                    <a:pt x="15330" y="34023"/>
                    <a:pt x="18579" y="34023"/>
                  </a:cubicBezTo>
                  <a:cubicBezTo>
                    <a:pt x="27243" y="34023"/>
                    <a:pt x="29409" y="27525"/>
                    <a:pt x="32658" y="21027"/>
                  </a:cubicBezTo>
                  <a:cubicBezTo>
                    <a:pt x="32658" y="15611"/>
                    <a:pt x="29409" y="12362"/>
                    <a:pt x="25077" y="11279"/>
                  </a:cubicBezTo>
                  <a:close/>
                  <a:moveTo>
                    <a:pt x="25077" y="449"/>
                  </a:moveTo>
                  <a:cubicBezTo>
                    <a:pt x="31575" y="1532"/>
                    <a:pt x="41322" y="15611"/>
                    <a:pt x="40239" y="22109"/>
                  </a:cubicBezTo>
                  <a:cubicBezTo>
                    <a:pt x="39156" y="31856"/>
                    <a:pt x="29409" y="40520"/>
                    <a:pt x="17496" y="40520"/>
                  </a:cubicBezTo>
                  <a:cubicBezTo>
                    <a:pt x="12081" y="40520"/>
                    <a:pt x="7749" y="34022"/>
                    <a:pt x="1251" y="28607"/>
                  </a:cubicBezTo>
                  <a:cubicBezTo>
                    <a:pt x="-916" y="27524"/>
                    <a:pt x="167" y="25358"/>
                    <a:pt x="1251" y="23192"/>
                  </a:cubicBezTo>
                  <a:cubicBezTo>
                    <a:pt x="7749" y="15611"/>
                    <a:pt x="14247" y="8030"/>
                    <a:pt x="20745" y="1532"/>
                  </a:cubicBezTo>
                  <a:cubicBezTo>
                    <a:pt x="21828" y="449"/>
                    <a:pt x="22911" y="-634"/>
                    <a:pt x="25077" y="44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1326DBB5-739E-B5B6-F3AE-57E865F1BF6E}"/>
                </a:ext>
              </a:extLst>
            </p:cNvPr>
            <p:cNvSpPr/>
            <p:nvPr/>
          </p:nvSpPr>
          <p:spPr>
            <a:xfrm>
              <a:off x="5959741" y="2199964"/>
              <a:ext cx="105391" cy="108611"/>
            </a:xfrm>
            <a:custGeom>
              <a:avLst/>
              <a:gdLst>
                <a:gd name="connsiteX0" fmla="*/ 19494 w 37906"/>
                <a:gd name="connsiteY0" fmla="*/ 7656 h 39064"/>
                <a:gd name="connsiteX1" fmla="*/ 7581 w 37906"/>
                <a:gd name="connsiteY1" fmla="*/ 22818 h 39064"/>
                <a:gd name="connsiteX2" fmla="*/ 17328 w 37906"/>
                <a:gd name="connsiteY2" fmla="*/ 32565 h 39064"/>
                <a:gd name="connsiteX3" fmla="*/ 29241 w 37906"/>
                <a:gd name="connsiteY3" fmla="*/ 16320 h 39064"/>
                <a:gd name="connsiteX4" fmla="*/ 19494 w 37906"/>
                <a:gd name="connsiteY4" fmla="*/ 7656 h 39064"/>
                <a:gd name="connsiteX5" fmla="*/ 19495 w 37906"/>
                <a:gd name="connsiteY5" fmla="*/ 75 h 39064"/>
                <a:gd name="connsiteX6" fmla="*/ 37906 w 37906"/>
                <a:gd name="connsiteY6" fmla="*/ 18487 h 39064"/>
                <a:gd name="connsiteX7" fmla="*/ 19495 w 37906"/>
                <a:gd name="connsiteY7" fmla="*/ 39064 h 39064"/>
                <a:gd name="connsiteX8" fmla="*/ 0 w 37906"/>
                <a:gd name="connsiteY8" fmla="*/ 20653 h 39064"/>
                <a:gd name="connsiteX9" fmla="*/ 19495 w 37906"/>
                <a:gd name="connsiteY9" fmla="*/ 75 h 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6" h="39064">
                  <a:moveTo>
                    <a:pt x="19494" y="7656"/>
                  </a:moveTo>
                  <a:cubicBezTo>
                    <a:pt x="11913" y="8739"/>
                    <a:pt x="7581" y="15237"/>
                    <a:pt x="7581" y="22818"/>
                  </a:cubicBezTo>
                  <a:cubicBezTo>
                    <a:pt x="7581" y="29316"/>
                    <a:pt x="11913" y="31482"/>
                    <a:pt x="17328" y="32565"/>
                  </a:cubicBezTo>
                  <a:cubicBezTo>
                    <a:pt x="24909" y="30399"/>
                    <a:pt x="29241" y="24984"/>
                    <a:pt x="29241" y="16320"/>
                  </a:cubicBezTo>
                  <a:cubicBezTo>
                    <a:pt x="29241" y="10905"/>
                    <a:pt x="24909" y="6573"/>
                    <a:pt x="19494" y="7656"/>
                  </a:cubicBezTo>
                  <a:close/>
                  <a:moveTo>
                    <a:pt x="19495" y="75"/>
                  </a:moveTo>
                  <a:cubicBezTo>
                    <a:pt x="29242" y="1158"/>
                    <a:pt x="37906" y="9822"/>
                    <a:pt x="37906" y="18487"/>
                  </a:cubicBezTo>
                  <a:cubicBezTo>
                    <a:pt x="37906" y="29317"/>
                    <a:pt x="28159" y="39064"/>
                    <a:pt x="19495" y="39064"/>
                  </a:cubicBezTo>
                  <a:cubicBezTo>
                    <a:pt x="9747" y="39064"/>
                    <a:pt x="0" y="30400"/>
                    <a:pt x="0" y="20653"/>
                  </a:cubicBezTo>
                  <a:cubicBezTo>
                    <a:pt x="0" y="9822"/>
                    <a:pt x="10830" y="-1008"/>
                    <a:pt x="19495" y="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2AA4F4C-6F45-8A00-783E-C525DE559965}"/>
                </a:ext>
              </a:extLst>
            </p:cNvPr>
            <p:cNvSpPr/>
            <p:nvPr/>
          </p:nvSpPr>
          <p:spPr>
            <a:xfrm>
              <a:off x="5666274" y="1866520"/>
              <a:ext cx="119154" cy="106804"/>
            </a:xfrm>
            <a:custGeom>
              <a:avLst/>
              <a:gdLst>
                <a:gd name="connsiteX0" fmla="*/ 103058 w 125637"/>
                <a:gd name="connsiteY0" fmla="*/ 12081 h 112614"/>
                <a:gd name="connsiteX1" fmla="*/ 84008 w 125637"/>
                <a:gd name="connsiteY1" fmla="*/ 24781 h 112614"/>
                <a:gd name="connsiteX2" fmla="*/ 71308 w 125637"/>
                <a:gd name="connsiteY2" fmla="*/ 50181 h 112614"/>
                <a:gd name="connsiteX3" fmla="*/ 96708 w 125637"/>
                <a:gd name="connsiteY3" fmla="*/ 62881 h 112614"/>
                <a:gd name="connsiteX4" fmla="*/ 125283 w 125637"/>
                <a:gd name="connsiteY4" fmla="*/ 66056 h 112614"/>
                <a:gd name="connsiteX5" fmla="*/ 103058 w 125637"/>
                <a:gd name="connsiteY5" fmla="*/ 85106 h 112614"/>
                <a:gd name="connsiteX6" fmla="*/ 52258 w 125637"/>
                <a:gd name="connsiteY6" fmla="*/ 104156 h 112614"/>
                <a:gd name="connsiteX7" fmla="*/ 23683 w 125637"/>
                <a:gd name="connsiteY7" fmla="*/ 100981 h 112614"/>
                <a:gd name="connsiteX8" fmla="*/ 42733 w 125637"/>
                <a:gd name="connsiteY8" fmla="*/ 81931 h 112614"/>
                <a:gd name="connsiteX9" fmla="*/ 58608 w 125637"/>
                <a:gd name="connsiteY9" fmla="*/ 59706 h 112614"/>
                <a:gd name="connsiteX10" fmla="*/ 26858 w 125637"/>
                <a:gd name="connsiteY10" fmla="*/ 43831 h 112614"/>
                <a:gd name="connsiteX11" fmla="*/ 1458 w 125637"/>
                <a:gd name="connsiteY11" fmla="*/ 43831 h 112614"/>
                <a:gd name="connsiteX12" fmla="*/ 20508 w 125637"/>
                <a:gd name="connsiteY12" fmla="*/ 24781 h 112614"/>
                <a:gd name="connsiteX13" fmla="*/ 84008 w 125637"/>
                <a:gd name="connsiteY13" fmla="*/ 2556 h 112614"/>
                <a:gd name="connsiteX14" fmla="*/ 103058 w 125637"/>
                <a:gd name="connsiteY14" fmla="*/ 12081 h 1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637" h="112614">
                  <a:moveTo>
                    <a:pt x="103058" y="12081"/>
                  </a:moveTo>
                  <a:cubicBezTo>
                    <a:pt x="99883" y="24781"/>
                    <a:pt x="90358" y="24781"/>
                    <a:pt x="84008" y="24781"/>
                  </a:cubicBezTo>
                  <a:cubicBezTo>
                    <a:pt x="68133" y="27956"/>
                    <a:pt x="68133" y="37481"/>
                    <a:pt x="71308" y="50181"/>
                  </a:cubicBezTo>
                  <a:cubicBezTo>
                    <a:pt x="74483" y="62881"/>
                    <a:pt x="80833" y="69231"/>
                    <a:pt x="96708" y="62881"/>
                  </a:cubicBezTo>
                  <a:cubicBezTo>
                    <a:pt x="106233" y="59706"/>
                    <a:pt x="118933" y="50181"/>
                    <a:pt x="125283" y="66056"/>
                  </a:cubicBezTo>
                  <a:cubicBezTo>
                    <a:pt x="128458" y="81931"/>
                    <a:pt x="109408" y="78756"/>
                    <a:pt x="103058" y="85106"/>
                  </a:cubicBezTo>
                  <a:cubicBezTo>
                    <a:pt x="87183" y="91456"/>
                    <a:pt x="68133" y="97806"/>
                    <a:pt x="52258" y="104156"/>
                  </a:cubicBezTo>
                  <a:cubicBezTo>
                    <a:pt x="42733" y="107331"/>
                    <a:pt x="30033" y="123206"/>
                    <a:pt x="23683" y="100981"/>
                  </a:cubicBezTo>
                  <a:cubicBezTo>
                    <a:pt x="17333" y="85106"/>
                    <a:pt x="33208" y="88281"/>
                    <a:pt x="42733" y="81931"/>
                  </a:cubicBezTo>
                  <a:cubicBezTo>
                    <a:pt x="52258" y="75581"/>
                    <a:pt x="64958" y="75581"/>
                    <a:pt x="58608" y="59706"/>
                  </a:cubicBezTo>
                  <a:cubicBezTo>
                    <a:pt x="52258" y="43831"/>
                    <a:pt x="45908" y="34306"/>
                    <a:pt x="26858" y="43831"/>
                  </a:cubicBezTo>
                  <a:cubicBezTo>
                    <a:pt x="17333" y="47006"/>
                    <a:pt x="7808" y="56531"/>
                    <a:pt x="1458" y="43831"/>
                  </a:cubicBezTo>
                  <a:cubicBezTo>
                    <a:pt x="-4892" y="24781"/>
                    <a:pt x="10983" y="27956"/>
                    <a:pt x="20508" y="24781"/>
                  </a:cubicBezTo>
                  <a:cubicBezTo>
                    <a:pt x="42733" y="15256"/>
                    <a:pt x="64958" y="8906"/>
                    <a:pt x="84008" y="2556"/>
                  </a:cubicBezTo>
                  <a:cubicBezTo>
                    <a:pt x="93533" y="-3794"/>
                    <a:pt x="99883" y="2556"/>
                    <a:pt x="103058" y="120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66119C7-DCC7-2509-2894-34135AA23FCF}"/>
                </a:ext>
              </a:extLst>
            </p:cNvPr>
            <p:cNvSpPr/>
            <p:nvPr/>
          </p:nvSpPr>
          <p:spPr>
            <a:xfrm>
              <a:off x="6675330" y="2136937"/>
              <a:ext cx="120486" cy="115970"/>
            </a:xfrm>
            <a:custGeom>
              <a:avLst/>
              <a:gdLst>
                <a:gd name="connsiteX0" fmla="*/ 58273 w 127042"/>
                <a:gd name="connsiteY0" fmla="*/ 0 h 122280"/>
                <a:gd name="connsiteX1" fmla="*/ 64623 w 127042"/>
                <a:gd name="connsiteY1" fmla="*/ 6350 h 122280"/>
                <a:gd name="connsiteX2" fmla="*/ 61448 w 127042"/>
                <a:gd name="connsiteY2" fmla="*/ 19050 h 122280"/>
                <a:gd name="connsiteX3" fmla="*/ 32873 w 127042"/>
                <a:gd name="connsiteY3" fmla="*/ 53975 h 122280"/>
                <a:gd name="connsiteX4" fmla="*/ 70973 w 127042"/>
                <a:gd name="connsiteY4" fmla="*/ 41275 h 122280"/>
                <a:gd name="connsiteX5" fmla="*/ 86848 w 127042"/>
                <a:gd name="connsiteY5" fmla="*/ 41275 h 122280"/>
                <a:gd name="connsiteX6" fmla="*/ 83673 w 127042"/>
                <a:gd name="connsiteY6" fmla="*/ 57150 h 122280"/>
                <a:gd name="connsiteX7" fmla="*/ 61448 w 127042"/>
                <a:gd name="connsiteY7" fmla="*/ 88900 h 122280"/>
                <a:gd name="connsiteX8" fmla="*/ 102723 w 127042"/>
                <a:gd name="connsiteY8" fmla="*/ 76200 h 122280"/>
                <a:gd name="connsiteX9" fmla="*/ 124948 w 127042"/>
                <a:gd name="connsiteY9" fmla="*/ 73025 h 122280"/>
                <a:gd name="connsiteX10" fmla="*/ 115423 w 127042"/>
                <a:gd name="connsiteY10" fmla="*/ 92075 h 122280"/>
                <a:gd name="connsiteX11" fmla="*/ 26523 w 127042"/>
                <a:gd name="connsiteY11" fmla="*/ 85725 h 122280"/>
                <a:gd name="connsiteX12" fmla="*/ 1123 w 127042"/>
                <a:gd name="connsiteY12" fmla="*/ 47625 h 122280"/>
                <a:gd name="connsiteX13" fmla="*/ 51923 w 127042"/>
                <a:gd name="connsiteY13" fmla="*/ 3175 h 122280"/>
                <a:gd name="connsiteX14" fmla="*/ 58273 w 127042"/>
                <a:gd name="connsiteY14" fmla="*/ 0 h 1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042" h="122280">
                  <a:moveTo>
                    <a:pt x="58273" y="0"/>
                  </a:moveTo>
                  <a:cubicBezTo>
                    <a:pt x="61448" y="3175"/>
                    <a:pt x="64623" y="3175"/>
                    <a:pt x="64623" y="6350"/>
                  </a:cubicBezTo>
                  <a:cubicBezTo>
                    <a:pt x="67798" y="12700"/>
                    <a:pt x="64623" y="15875"/>
                    <a:pt x="61448" y="19050"/>
                  </a:cubicBezTo>
                  <a:cubicBezTo>
                    <a:pt x="51923" y="31750"/>
                    <a:pt x="23348" y="38100"/>
                    <a:pt x="32873" y="53975"/>
                  </a:cubicBezTo>
                  <a:cubicBezTo>
                    <a:pt x="48748" y="76200"/>
                    <a:pt x="58273" y="44450"/>
                    <a:pt x="70973" y="41275"/>
                  </a:cubicBezTo>
                  <a:cubicBezTo>
                    <a:pt x="77323" y="41275"/>
                    <a:pt x="80498" y="34925"/>
                    <a:pt x="86848" y="41275"/>
                  </a:cubicBezTo>
                  <a:cubicBezTo>
                    <a:pt x="93198" y="50800"/>
                    <a:pt x="86848" y="53975"/>
                    <a:pt x="83673" y="57150"/>
                  </a:cubicBezTo>
                  <a:cubicBezTo>
                    <a:pt x="77323" y="69850"/>
                    <a:pt x="48748" y="69850"/>
                    <a:pt x="61448" y="88900"/>
                  </a:cubicBezTo>
                  <a:cubicBezTo>
                    <a:pt x="80498" y="114300"/>
                    <a:pt x="86848" y="79375"/>
                    <a:pt x="102723" y="76200"/>
                  </a:cubicBezTo>
                  <a:cubicBezTo>
                    <a:pt x="109073" y="73025"/>
                    <a:pt x="115423" y="60325"/>
                    <a:pt x="124948" y="73025"/>
                  </a:cubicBezTo>
                  <a:cubicBezTo>
                    <a:pt x="131298" y="82550"/>
                    <a:pt x="121773" y="85725"/>
                    <a:pt x="115423" y="92075"/>
                  </a:cubicBezTo>
                  <a:cubicBezTo>
                    <a:pt x="67798" y="133350"/>
                    <a:pt x="67798" y="133350"/>
                    <a:pt x="26523" y="85725"/>
                  </a:cubicBezTo>
                  <a:cubicBezTo>
                    <a:pt x="16998" y="73025"/>
                    <a:pt x="-5227" y="57150"/>
                    <a:pt x="1123" y="47625"/>
                  </a:cubicBezTo>
                  <a:cubicBezTo>
                    <a:pt x="13823" y="28575"/>
                    <a:pt x="36048" y="15875"/>
                    <a:pt x="51923" y="3175"/>
                  </a:cubicBezTo>
                  <a:cubicBezTo>
                    <a:pt x="51923" y="3175"/>
                    <a:pt x="55098" y="3175"/>
                    <a:pt x="58273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9B6F207-2C4E-DFEA-D50F-96BF2EC68A03}"/>
                </a:ext>
              </a:extLst>
            </p:cNvPr>
            <p:cNvSpPr/>
            <p:nvPr/>
          </p:nvSpPr>
          <p:spPr>
            <a:xfrm>
              <a:off x="6821684" y="1991937"/>
              <a:ext cx="111747" cy="99833"/>
            </a:xfrm>
            <a:custGeom>
              <a:avLst/>
              <a:gdLst>
                <a:gd name="connsiteX0" fmla="*/ 72231 w 117826"/>
                <a:gd name="connsiteY0" fmla="*/ 105265 h 105264"/>
                <a:gd name="connsiteX1" fmla="*/ 53181 w 117826"/>
                <a:gd name="connsiteY1" fmla="*/ 95740 h 105264"/>
                <a:gd name="connsiteX2" fmla="*/ 69056 w 117826"/>
                <a:gd name="connsiteY2" fmla="*/ 83040 h 105264"/>
                <a:gd name="connsiteX3" fmla="*/ 91281 w 117826"/>
                <a:gd name="connsiteY3" fmla="*/ 73515 h 105264"/>
                <a:gd name="connsiteX4" fmla="*/ 91281 w 117826"/>
                <a:gd name="connsiteY4" fmla="*/ 51290 h 105264"/>
                <a:gd name="connsiteX5" fmla="*/ 72231 w 117826"/>
                <a:gd name="connsiteY5" fmla="*/ 51290 h 105264"/>
                <a:gd name="connsiteX6" fmla="*/ 53181 w 117826"/>
                <a:gd name="connsiteY6" fmla="*/ 67165 h 105264"/>
                <a:gd name="connsiteX7" fmla="*/ 8731 w 117826"/>
                <a:gd name="connsiteY7" fmla="*/ 67165 h 105264"/>
                <a:gd name="connsiteX8" fmla="*/ 5556 w 117826"/>
                <a:gd name="connsiteY8" fmla="*/ 25890 h 105264"/>
                <a:gd name="connsiteX9" fmla="*/ 46831 w 117826"/>
                <a:gd name="connsiteY9" fmla="*/ 490 h 105264"/>
                <a:gd name="connsiteX10" fmla="*/ 56356 w 117826"/>
                <a:gd name="connsiteY10" fmla="*/ 6840 h 105264"/>
                <a:gd name="connsiteX11" fmla="*/ 46831 w 117826"/>
                <a:gd name="connsiteY11" fmla="*/ 19540 h 105264"/>
                <a:gd name="connsiteX12" fmla="*/ 27781 w 117826"/>
                <a:gd name="connsiteY12" fmla="*/ 25890 h 105264"/>
                <a:gd name="connsiteX13" fmla="*/ 24606 w 117826"/>
                <a:gd name="connsiteY13" fmla="*/ 48115 h 105264"/>
                <a:gd name="connsiteX14" fmla="*/ 43656 w 117826"/>
                <a:gd name="connsiteY14" fmla="*/ 44940 h 105264"/>
                <a:gd name="connsiteX15" fmla="*/ 53181 w 117826"/>
                <a:gd name="connsiteY15" fmla="*/ 35415 h 105264"/>
                <a:gd name="connsiteX16" fmla="*/ 103981 w 117826"/>
                <a:gd name="connsiteY16" fmla="*/ 29065 h 105264"/>
                <a:gd name="connsiteX17" fmla="*/ 116681 w 117826"/>
                <a:gd name="connsiteY17" fmla="*/ 63990 h 105264"/>
                <a:gd name="connsiteX18" fmla="*/ 72231 w 117826"/>
                <a:gd name="connsiteY18" fmla="*/ 105265 h 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826" h="105264">
                  <a:moveTo>
                    <a:pt x="72231" y="105265"/>
                  </a:moveTo>
                  <a:cubicBezTo>
                    <a:pt x="65881" y="102090"/>
                    <a:pt x="53181" y="105265"/>
                    <a:pt x="53181" y="95740"/>
                  </a:cubicBezTo>
                  <a:cubicBezTo>
                    <a:pt x="53181" y="89390"/>
                    <a:pt x="56356" y="79865"/>
                    <a:pt x="69056" y="83040"/>
                  </a:cubicBezTo>
                  <a:cubicBezTo>
                    <a:pt x="78581" y="83040"/>
                    <a:pt x="84931" y="79865"/>
                    <a:pt x="91281" y="73515"/>
                  </a:cubicBezTo>
                  <a:cubicBezTo>
                    <a:pt x="94456" y="67165"/>
                    <a:pt x="100806" y="57640"/>
                    <a:pt x="91281" y="51290"/>
                  </a:cubicBezTo>
                  <a:cubicBezTo>
                    <a:pt x="84931" y="44940"/>
                    <a:pt x="78581" y="48115"/>
                    <a:pt x="72231" y="51290"/>
                  </a:cubicBezTo>
                  <a:cubicBezTo>
                    <a:pt x="65881" y="57640"/>
                    <a:pt x="59531" y="60815"/>
                    <a:pt x="53181" y="67165"/>
                  </a:cubicBezTo>
                  <a:cubicBezTo>
                    <a:pt x="37306" y="76690"/>
                    <a:pt x="24606" y="79865"/>
                    <a:pt x="8731" y="67165"/>
                  </a:cubicBezTo>
                  <a:cubicBezTo>
                    <a:pt x="-3969" y="54465"/>
                    <a:pt x="-794" y="38590"/>
                    <a:pt x="5556" y="25890"/>
                  </a:cubicBezTo>
                  <a:cubicBezTo>
                    <a:pt x="15081" y="10015"/>
                    <a:pt x="24606" y="-2685"/>
                    <a:pt x="46831" y="490"/>
                  </a:cubicBezTo>
                  <a:cubicBezTo>
                    <a:pt x="50006" y="490"/>
                    <a:pt x="56356" y="6840"/>
                    <a:pt x="56356" y="6840"/>
                  </a:cubicBezTo>
                  <a:cubicBezTo>
                    <a:pt x="56356" y="13190"/>
                    <a:pt x="53181" y="16365"/>
                    <a:pt x="46831" y="19540"/>
                  </a:cubicBezTo>
                  <a:cubicBezTo>
                    <a:pt x="40481" y="22715"/>
                    <a:pt x="34131" y="22715"/>
                    <a:pt x="27781" y="25890"/>
                  </a:cubicBezTo>
                  <a:cubicBezTo>
                    <a:pt x="24606" y="32240"/>
                    <a:pt x="18256" y="41765"/>
                    <a:pt x="24606" y="48115"/>
                  </a:cubicBezTo>
                  <a:cubicBezTo>
                    <a:pt x="30956" y="54465"/>
                    <a:pt x="37306" y="48115"/>
                    <a:pt x="43656" y="44940"/>
                  </a:cubicBezTo>
                  <a:lnTo>
                    <a:pt x="53181" y="35415"/>
                  </a:lnTo>
                  <a:cubicBezTo>
                    <a:pt x="69056" y="22715"/>
                    <a:pt x="84931" y="16365"/>
                    <a:pt x="103981" y="29065"/>
                  </a:cubicBezTo>
                  <a:cubicBezTo>
                    <a:pt x="116681" y="38590"/>
                    <a:pt x="119856" y="51290"/>
                    <a:pt x="116681" y="63990"/>
                  </a:cubicBezTo>
                  <a:cubicBezTo>
                    <a:pt x="107156" y="86215"/>
                    <a:pt x="94456" y="102090"/>
                    <a:pt x="72231" y="1052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1404CAD-8CDD-19FA-D8F3-2757A009A5CF}"/>
                </a:ext>
              </a:extLst>
            </p:cNvPr>
            <p:cNvSpPr/>
            <p:nvPr/>
          </p:nvSpPr>
          <p:spPr>
            <a:xfrm>
              <a:off x="5639542" y="1772586"/>
              <a:ext cx="109420" cy="87783"/>
            </a:xfrm>
            <a:custGeom>
              <a:avLst/>
              <a:gdLst>
                <a:gd name="connsiteX0" fmla="*/ 115373 w 115372"/>
                <a:gd name="connsiteY0" fmla="*/ 41275 h 92561"/>
                <a:gd name="connsiteX1" fmla="*/ 109023 w 115372"/>
                <a:gd name="connsiteY1" fmla="*/ 69850 h 92561"/>
                <a:gd name="connsiteX2" fmla="*/ 93148 w 115372"/>
                <a:gd name="connsiteY2" fmla="*/ 79375 h 92561"/>
                <a:gd name="connsiteX3" fmla="*/ 86798 w 115372"/>
                <a:gd name="connsiteY3" fmla="*/ 60325 h 92561"/>
                <a:gd name="connsiteX4" fmla="*/ 93148 w 115372"/>
                <a:gd name="connsiteY4" fmla="*/ 38100 h 92561"/>
                <a:gd name="connsiteX5" fmla="*/ 83623 w 115372"/>
                <a:gd name="connsiteY5" fmla="*/ 25400 h 92561"/>
                <a:gd name="connsiteX6" fmla="*/ 70923 w 115372"/>
                <a:gd name="connsiteY6" fmla="*/ 34925 h 92561"/>
                <a:gd name="connsiteX7" fmla="*/ 67748 w 115372"/>
                <a:gd name="connsiteY7" fmla="*/ 63500 h 92561"/>
                <a:gd name="connsiteX8" fmla="*/ 32823 w 115372"/>
                <a:gd name="connsiteY8" fmla="*/ 92075 h 92561"/>
                <a:gd name="connsiteX9" fmla="*/ 1073 w 115372"/>
                <a:gd name="connsiteY9" fmla="*/ 53975 h 92561"/>
                <a:gd name="connsiteX10" fmla="*/ 20123 w 115372"/>
                <a:gd name="connsiteY10" fmla="*/ 9525 h 92561"/>
                <a:gd name="connsiteX11" fmla="*/ 32823 w 115372"/>
                <a:gd name="connsiteY11" fmla="*/ 9525 h 92561"/>
                <a:gd name="connsiteX12" fmla="*/ 32823 w 115372"/>
                <a:gd name="connsiteY12" fmla="*/ 25400 h 92561"/>
                <a:gd name="connsiteX13" fmla="*/ 23298 w 115372"/>
                <a:gd name="connsiteY13" fmla="*/ 53975 h 92561"/>
                <a:gd name="connsiteX14" fmla="*/ 35998 w 115372"/>
                <a:gd name="connsiteY14" fmla="*/ 66675 h 92561"/>
                <a:gd name="connsiteX15" fmla="*/ 48698 w 115372"/>
                <a:gd name="connsiteY15" fmla="*/ 53975 h 92561"/>
                <a:gd name="connsiteX16" fmla="*/ 48698 w 115372"/>
                <a:gd name="connsiteY16" fmla="*/ 41275 h 92561"/>
                <a:gd name="connsiteX17" fmla="*/ 80448 w 115372"/>
                <a:gd name="connsiteY17" fmla="*/ 0 h 92561"/>
                <a:gd name="connsiteX18" fmla="*/ 115373 w 115372"/>
                <a:gd name="connsiteY18" fmla="*/ 41275 h 9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372" h="92561">
                  <a:moveTo>
                    <a:pt x="115373" y="41275"/>
                  </a:moveTo>
                  <a:cubicBezTo>
                    <a:pt x="115373" y="53975"/>
                    <a:pt x="115373" y="63500"/>
                    <a:pt x="109023" y="69850"/>
                  </a:cubicBezTo>
                  <a:cubicBezTo>
                    <a:pt x="105848" y="76200"/>
                    <a:pt x="99498" y="82550"/>
                    <a:pt x="93148" y="79375"/>
                  </a:cubicBezTo>
                  <a:cubicBezTo>
                    <a:pt x="86798" y="76200"/>
                    <a:pt x="86798" y="66675"/>
                    <a:pt x="86798" y="60325"/>
                  </a:cubicBezTo>
                  <a:cubicBezTo>
                    <a:pt x="89973" y="53975"/>
                    <a:pt x="96323" y="47625"/>
                    <a:pt x="93148" y="38100"/>
                  </a:cubicBezTo>
                  <a:cubicBezTo>
                    <a:pt x="89973" y="31750"/>
                    <a:pt x="93148" y="25400"/>
                    <a:pt x="83623" y="25400"/>
                  </a:cubicBezTo>
                  <a:cubicBezTo>
                    <a:pt x="77273" y="25400"/>
                    <a:pt x="74098" y="31750"/>
                    <a:pt x="70923" y="34925"/>
                  </a:cubicBezTo>
                  <a:cubicBezTo>
                    <a:pt x="67748" y="44450"/>
                    <a:pt x="70923" y="53975"/>
                    <a:pt x="67748" y="63500"/>
                  </a:cubicBezTo>
                  <a:cubicBezTo>
                    <a:pt x="64573" y="82550"/>
                    <a:pt x="51873" y="95250"/>
                    <a:pt x="32823" y="92075"/>
                  </a:cubicBezTo>
                  <a:cubicBezTo>
                    <a:pt x="10598" y="92075"/>
                    <a:pt x="4248" y="73025"/>
                    <a:pt x="1073" y="53975"/>
                  </a:cubicBezTo>
                  <a:cubicBezTo>
                    <a:pt x="-2102" y="34925"/>
                    <a:pt x="1073" y="19050"/>
                    <a:pt x="20123" y="9525"/>
                  </a:cubicBezTo>
                  <a:cubicBezTo>
                    <a:pt x="23298" y="6350"/>
                    <a:pt x="29648" y="6350"/>
                    <a:pt x="32823" y="9525"/>
                  </a:cubicBezTo>
                  <a:cubicBezTo>
                    <a:pt x="35998" y="15875"/>
                    <a:pt x="39173" y="19050"/>
                    <a:pt x="32823" y="25400"/>
                  </a:cubicBezTo>
                  <a:cubicBezTo>
                    <a:pt x="23298" y="31750"/>
                    <a:pt x="20123" y="41275"/>
                    <a:pt x="23298" y="53975"/>
                  </a:cubicBezTo>
                  <a:cubicBezTo>
                    <a:pt x="23298" y="60325"/>
                    <a:pt x="26473" y="66675"/>
                    <a:pt x="35998" y="66675"/>
                  </a:cubicBezTo>
                  <a:cubicBezTo>
                    <a:pt x="45523" y="66675"/>
                    <a:pt x="48698" y="60325"/>
                    <a:pt x="48698" y="53975"/>
                  </a:cubicBezTo>
                  <a:lnTo>
                    <a:pt x="48698" y="41275"/>
                  </a:lnTo>
                  <a:cubicBezTo>
                    <a:pt x="48698" y="19050"/>
                    <a:pt x="55048" y="0"/>
                    <a:pt x="80448" y="0"/>
                  </a:cubicBezTo>
                  <a:cubicBezTo>
                    <a:pt x="109023" y="3175"/>
                    <a:pt x="112198" y="25400"/>
                    <a:pt x="115373" y="4127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BD2A184-0E94-0568-FFAF-C0953EEA2138}"/>
                </a:ext>
              </a:extLst>
            </p:cNvPr>
            <p:cNvSpPr/>
            <p:nvPr/>
          </p:nvSpPr>
          <p:spPr>
            <a:xfrm>
              <a:off x="6348180" y="2278461"/>
              <a:ext cx="87772" cy="108728"/>
            </a:xfrm>
            <a:custGeom>
              <a:avLst/>
              <a:gdLst>
                <a:gd name="connsiteX0" fmla="*/ 92075 w 92548"/>
                <a:gd name="connsiteY0" fmla="*/ 63500 h 114644"/>
                <a:gd name="connsiteX1" fmla="*/ 50800 w 92548"/>
                <a:gd name="connsiteY1" fmla="*/ 114300 h 114644"/>
                <a:gd name="connsiteX2" fmla="*/ 3175 w 92548"/>
                <a:gd name="connsiteY2" fmla="*/ 69850 h 114644"/>
                <a:gd name="connsiteX3" fmla="*/ 0 w 92548"/>
                <a:gd name="connsiteY3" fmla="*/ 22225 h 114644"/>
                <a:gd name="connsiteX4" fmla="*/ 9525 w 92548"/>
                <a:gd name="connsiteY4" fmla="*/ 6350 h 114644"/>
                <a:gd name="connsiteX5" fmla="*/ 22225 w 92548"/>
                <a:gd name="connsiteY5" fmla="*/ 22225 h 114644"/>
                <a:gd name="connsiteX6" fmla="*/ 28575 w 92548"/>
                <a:gd name="connsiteY6" fmla="*/ 69850 h 114644"/>
                <a:gd name="connsiteX7" fmla="*/ 50800 w 92548"/>
                <a:gd name="connsiteY7" fmla="*/ 95250 h 114644"/>
                <a:gd name="connsiteX8" fmla="*/ 69850 w 92548"/>
                <a:gd name="connsiteY8" fmla="*/ 66675 h 114644"/>
                <a:gd name="connsiteX9" fmla="*/ 66675 w 92548"/>
                <a:gd name="connsiteY9" fmla="*/ 22225 h 114644"/>
                <a:gd name="connsiteX10" fmla="*/ 76200 w 92548"/>
                <a:gd name="connsiteY10" fmla="*/ 0 h 114644"/>
                <a:gd name="connsiteX11" fmla="*/ 88900 w 92548"/>
                <a:gd name="connsiteY11" fmla="*/ 15875 h 114644"/>
                <a:gd name="connsiteX12" fmla="*/ 92075 w 92548"/>
                <a:gd name="connsiteY12" fmla="*/ 63500 h 1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548" h="114644">
                  <a:moveTo>
                    <a:pt x="92075" y="63500"/>
                  </a:moveTo>
                  <a:cubicBezTo>
                    <a:pt x="95250" y="95250"/>
                    <a:pt x="82550" y="111125"/>
                    <a:pt x="50800" y="114300"/>
                  </a:cubicBezTo>
                  <a:cubicBezTo>
                    <a:pt x="19050" y="117475"/>
                    <a:pt x="3175" y="98425"/>
                    <a:pt x="3175" y="69850"/>
                  </a:cubicBezTo>
                  <a:cubicBezTo>
                    <a:pt x="3175" y="53975"/>
                    <a:pt x="0" y="38100"/>
                    <a:pt x="0" y="22225"/>
                  </a:cubicBezTo>
                  <a:cubicBezTo>
                    <a:pt x="0" y="15875"/>
                    <a:pt x="0" y="6350"/>
                    <a:pt x="9525" y="6350"/>
                  </a:cubicBezTo>
                  <a:cubicBezTo>
                    <a:pt x="22225" y="6350"/>
                    <a:pt x="22225" y="12700"/>
                    <a:pt x="22225" y="22225"/>
                  </a:cubicBezTo>
                  <a:cubicBezTo>
                    <a:pt x="22225" y="38100"/>
                    <a:pt x="25400" y="53975"/>
                    <a:pt x="28575" y="69850"/>
                  </a:cubicBezTo>
                  <a:cubicBezTo>
                    <a:pt x="28575" y="82550"/>
                    <a:pt x="34925" y="95250"/>
                    <a:pt x="50800" y="95250"/>
                  </a:cubicBezTo>
                  <a:cubicBezTo>
                    <a:pt x="66675" y="95250"/>
                    <a:pt x="69850" y="82550"/>
                    <a:pt x="69850" y="66675"/>
                  </a:cubicBezTo>
                  <a:cubicBezTo>
                    <a:pt x="66675" y="50800"/>
                    <a:pt x="66675" y="38100"/>
                    <a:pt x="66675" y="22225"/>
                  </a:cubicBezTo>
                  <a:cubicBezTo>
                    <a:pt x="66675" y="12700"/>
                    <a:pt x="63500" y="3175"/>
                    <a:pt x="76200" y="0"/>
                  </a:cubicBezTo>
                  <a:cubicBezTo>
                    <a:pt x="88900" y="0"/>
                    <a:pt x="88900" y="9525"/>
                    <a:pt x="88900" y="15875"/>
                  </a:cubicBezTo>
                  <a:cubicBezTo>
                    <a:pt x="88900" y="34925"/>
                    <a:pt x="92075" y="50800"/>
                    <a:pt x="92075" y="6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B55E619-D8DB-F4BE-516B-0EF6BFC8878E}"/>
                </a:ext>
              </a:extLst>
            </p:cNvPr>
            <p:cNvSpPr/>
            <p:nvPr/>
          </p:nvSpPr>
          <p:spPr>
            <a:xfrm>
              <a:off x="6477660" y="1019796"/>
              <a:ext cx="192713" cy="93508"/>
            </a:xfrm>
            <a:custGeom>
              <a:avLst/>
              <a:gdLst>
                <a:gd name="connsiteX0" fmla="*/ 0 w 203199"/>
                <a:gd name="connsiteY0" fmla="*/ 98425 h 98597"/>
                <a:gd name="connsiteX1" fmla="*/ 47625 w 203199"/>
                <a:gd name="connsiteY1" fmla="*/ 85725 h 98597"/>
                <a:gd name="connsiteX2" fmla="*/ 76200 w 203199"/>
                <a:gd name="connsiteY2" fmla="*/ 25400 h 98597"/>
                <a:gd name="connsiteX3" fmla="*/ 152400 w 203199"/>
                <a:gd name="connsiteY3" fmla="*/ 0 h 98597"/>
                <a:gd name="connsiteX4" fmla="*/ 203200 w 203199"/>
                <a:gd name="connsiteY4" fmla="*/ 31750 h 98597"/>
                <a:gd name="connsiteX5" fmla="*/ 0 w 203199"/>
                <a:gd name="connsiteY5" fmla="*/ 98425 h 9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199" h="98597">
                  <a:moveTo>
                    <a:pt x="0" y="98425"/>
                  </a:moveTo>
                  <a:cubicBezTo>
                    <a:pt x="15875" y="95250"/>
                    <a:pt x="31750" y="92075"/>
                    <a:pt x="47625" y="85725"/>
                  </a:cubicBezTo>
                  <a:cubicBezTo>
                    <a:pt x="69850" y="76200"/>
                    <a:pt x="104775" y="69850"/>
                    <a:pt x="76200" y="25400"/>
                  </a:cubicBezTo>
                  <a:cubicBezTo>
                    <a:pt x="107950" y="31750"/>
                    <a:pt x="136525" y="44450"/>
                    <a:pt x="152400" y="0"/>
                  </a:cubicBezTo>
                  <a:cubicBezTo>
                    <a:pt x="158750" y="34925"/>
                    <a:pt x="177800" y="38100"/>
                    <a:pt x="203200" y="31750"/>
                  </a:cubicBezTo>
                  <a:cubicBezTo>
                    <a:pt x="180975" y="60325"/>
                    <a:pt x="53975" y="101600"/>
                    <a:pt x="0" y="984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8365898-746B-03B5-588C-D0D089030677}"/>
                </a:ext>
              </a:extLst>
            </p:cNvPr>
            <p:cNvSpPr/>
            <p:nvPr/>
          </p:nvSpPr>
          <p:spPr>
            <a:xfrm>
              <a:off x="5709814" y="1987503"/>
              <a:ext cx="111413" cy="99639"/>
            </a:xfrm>
            <a:custGeom>
              <a:avLst/>
              <a:gdLst>
                <a:gd name="connsiteX0" fmla="*/ 81300 w 111413"/>
                <a:gd name="connsiteY0" fmla="*/ 19954 h 99639"/>
                <a:gd name="connsiteX1" fmla="*/ 51190 w 111413"/>
                <a:gd name="connsiteY1" fmla="*/ 31999 h 99639"/>
                <a:gd name="connsiteX2" fmla="*/ 57212 w 111413"/>
                <a:gd name="connsiteY2" fmla="*/ 44044 h 99639"/>
                <a:gd name="connsiteX3" fmla="*/ 81300 w 111413"/>
                <a:gd name="connsiteY3" fmla="*/ 19954 h 99639"/>
                <a:gd name="connsiteX4" fmla="*/ 93346 w 111413"/>
                <a:gd name="connsiteY4" fmla="*/ 1886 h 99639"/>
                <a:gd name="connsiteX5" fmla="*/ 111413 w 111413"/>
                <a:gd name="connsiteY5" fmla="*/ 19953 h 99639"/>
                <a:gd name="connsiteX6" fmla="*/ 93346 w 111413"/>
                <a:gd name="connsiteY6" fmla="*/ 44043 h 99639"/>
                <a:gd name="connsiteX7" fmla="*/ 63235 w 111413"/>
                <a:gd name="connsiteY7" fmla="*/ 83188 h 99639"/>
                <a:gd name="connsiteX8" fmla="*/ 42157 w 111413"/>
                <a:gd name="connsiteY8" fmla="*/ 98244 h 99639"/>
                <a:gd name="connsiteX9" fmla="*/ 42157 w 111413"/>
                <a:gd name="connsiteY9" fmla="*/ 74155 h 99639"/>
                <a:gd name="connsiteX10" fmla="*/ 18067 w 111413"/>
                <a:gd name="connsiteY10" fmla="*/ 35009 h 99639"/>
                <a:gd name="connsiteX11" fmla="*/ 0 w 111413"/>
                <a:gd name="connsiteY11" fmla="*/ 22965 h 99639"/>
                <a:gd name="connsiteX12" fmla="*/ 18067 w 111413"/>
                <a:gd name="connsiteY12" fmla="*/ 10920 h 99639"/>
                <a:gd name="connsiteX13" fmla="*/ 93346 w 111413"/>
                <a:gd name="connsiteY13" fmla="*/ 1886 h 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13" h="99639">
                  <a:moveTo>
                    <a:pt x="81300" y="19954"/>
                  </a:moveTo>
                  <a:cubicBezTo>
                    <a:pt x="66245" y="22965"/>
                    <a:pt x="54201" y="16943"/>
                    <a:pt x="51190" y="31999"/>
                  </a:cubicBezTo>
                  <a:cubicBezTo>
                    <a:pt x="48179" y="35010"/>
                    <a:pt x="54201" y="44044"/>
                    <a:pt x="57212" y="44044"/>
                  </a:cubicBezTo>
                  <a:cubicBezTo>
                    <a:pt x="69256" y="44044"/>
                    <a:pt x="72267" y="31999"/>
                    <a:pt x="81300" y="19954"/>
                  </a:cubicBezTo>
                  <a:close/>
                  <a:moveTo>
                    <a:pt x="93346" y="1886"/>
                  </a:moveTo>
                  <a:cubicBezTo>
                    <a:pt x="102380" y="-4136"/>
                    <a:pt x="108402" y="4898"/>
                    <a:pt x="111413" y="19953"/>
                  </a:cubicBezTo>
                  <a:cubicBezTo>
                    <a:pt x="105391" y="28987"/>
                    <a:pt x="99369" y="38021"/>
                    <a:pt x="93346" y="44043"/>
                  </a:cubicBezTo>
                  <a:cubicBezTo>
                    <a:pt x="84313" y="56088"/>
                    <a:pt x="72268" y="71143"/>
                    <a:pt x="63235" y="83188"/>
                  </a:cubicBezTo>
                  <a:cubicBezTo>
                    <a:pt x="57212" y="89210"/>
                    <a:pt x="54201" y="104266"/>
                    <a:pt x="42157" y="98244"/>
                  </a:cubicBezTo>
                  <a:cubicBezTo>
                    <a:pt x="30112" y="92222"/>
                    <a:pt x="42157" y="83188"/>
                    <a:pt x="42157" y="74155"/>
                  </a:cubicBezTo>
                  <a:cubicBezTo>
                    <a:pt x="45168" y="56088"/>
                    <a:pt x="39145" y="38021"/>
                    <a:pt x="18067" y="35009"/>
                  </a:cubicBezTo>
                  <a:cubicBezTo>
                    <a:pt x="9034" y="35009"/>
                    <a:pt x="0" y="35009"/>
                    <a:pt x="0" y="22965"/>
                  </a:cubicBezTo>
                  <a:cubicBezTo>
                    <a:pt x="0" y="10920"/>
                    <a:pt x="9034" y="13931"/>
                    <a:pt x="18067" y="10920"/>
                  </a:cubicBezTo>
                  <a:cubicBezTo>
                    <a:pt x="42157" y="7909"/>
                    <a:pt x="69257" y="4898"/>
                    <a:pt x="93346" y="18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0F5FB90-0AD7-724D-15EC-DDC78E6374C6}"/>
                </a:ext>
              </a:extLst>
            </p:cNvPr>
            <p:cNvSpPr/>
            <p:nvPr/>
          </p:nvSpPr>
          <p:spPr>
            <a:xfrm>
              <a:off x="6581024" y="2193672"/>
              <a:ext cx="98382" cy="110123"/>
            </a:xfrm>
            <a:custGeom>
              <a:avLst/>
              <a:gdLst>
                <a:gd name="connsiteX0" fmla="*/ 75161 w 103736"/>
                <a:gd name="connsiteY0" fmla="*/ 79876 h 116116"/>
                <a:gd name="connsiteX1" fmla="*/ 68811 w 103736"/>
                <a:gd name="connsiteY1" fmla="*/ 22726 h 116116"/>
                <a:gd name="connsiteX2" fmla="*/ 81511 w 103736"/>
                <a:gd name="connsiteY2" fmla="*/ 501 h 116116"/>
                <a:gd name="connsiteX3" fmla="*/ 91036 w 103736"/>
                <a:gd name="connsiteY3" fmla="*/ 16376 h 116116"/>
                <a:gd name="connsiteX4" fmla="*/ 103736 w 103736"/>
                <a:gd name="connsiteY4" fmla="*/ 95751 h 116116"/>
                <a:gd name="connsiteX5" fmla="*/ 94211 w 103736"/>
                <a:gd name="connsiteY5" fmla="*/ 114801 h 116116"/>
                <a:gd name="connsiteX6" fmla="*/ 71986 w 103736"/>
                <a:gd name="connsiteY6" fmla="*/ 111626 h 116116"/>
                <a:gd name="connsiteX7" fmla="*/ 8486 w 103736"/>
                <a:gd name="connsiteY7" fmla="*/ 57651 h 116116"/>
                <a:gd name="connsiteX8" fmla="*/ 2136 w 103736"/>
                <a:gd name="connsiteY8" fmla="*/ 41776 h 116116"/>
                <a:gd name="connsiteX9" fmla="*/ 24361 w 103736"/>
                <a:gd name="connsiteY9" fmla="*/ 38601 h 116116"/>
                <a:gd name="connsiteX10" fmla="*/ 75161 w 103736"/>
                <a:gd name="connsiteY10" fmla="*/ 79876 h 11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36" h="116116">
                  <a:moveTo>
                    <a:pt x="75161" y="79876"/>
                  </a:moveTo>
                  <a:cubicBezTo>
                    <a:pt x="78336" y="57651"/>
                    <a:pt x="71986" y="38601"/>
                    <a:pt x="68811" y="22726"/>
                  </a:cubicBezTo>
                  <a:cubicBezTo>
                    <a:pt x="68811" y="13201"/>
                    <a:pt x="68811" y="3676"/>
                    <a:pt x="81511" y="501"/>
                  </a:cubicBezTo>
                  <a:cubicBezTo>
                    <a:pt x="94211" y="-2674"/>
                    <a:pt x="91036" y="10026"/>
                    <a:pt x="91036" y="16376"/>
                  </a:cubicBezTo>
                  <a:cubicBezTo>
                    <a:pt x="97386" y="41776"/>
                    <a:pt x="100561" y="67176"/>
                    <a:pt x="103736" y="95751"/>
                  </a:cubicBezTo>
                  <a:cubicBezTo>
                    <a:pt x="103736" y="105276"/>
                    <a:pt x="103736" y="111626"/>
                    <a:pt x="94211" y="114801"/>
                  </a:cubicBezTo>
                  <a:cubicBezTo>
                    <a:pt x="84686" y="117976"/>
                    <a:pt x="78336" y="114801"/>
                    <a:pt x="71986" y="111626"/>
                  </a:cubicBezTo>
                  <a:cubicBezTo>
                    <a:pt x="49761" y="92576"/>
                    <a:pt x="30711" y="76701"/>
                    <a:pt x="8486" y="57651"/>
                  </a:cubicBezTo>
                  <a:cubicBezTo>
                    <a:pt x="5311" y="54476"/>
                    <a:pt x="-4214" y="51301"/>
                    <a:pt x="2136" y="41776"/>
                  </a:cubicBezTo>
                  <a:cubicBezTo>
                    <a:pt x="8486" y="35426"/>
                    <a:pt x="14836" y="32251"/>
                    <a:pt x="24361" y="38601"/>
                  </a:cubicBezTo>
                  <a:cubicBezTo>
                    <a:pt x="40236" y="51301"/>
                    <a:pt x="56111" y="64001"/>
                    <a:pt x="75161" y="7987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6F168ADD-759F-7EA9-25B7-10BD2ABB86FC}"/>
                </a:ext>
              </a:extLst>
            </p:cNvPr>
            <p:cNvSpPr/>
            <p:nvPr/>
          </p:nvSpPr>
          <p:spPr>
            <a:xfrm>
              <a:off x="6911266" y="1765382"/>
              <a:ext cx="114424" cy="88503"/>
            </a:xfrm>
            <a:custGeom>
              <a:avLst/>
              <a:gdLst>
                <a:gd name="connsiteX0" fmla="*/ 0 w 120649"/>
                <a:gd name="connsiteY0" fmla="*/ 93320 h 93320"/>
                <a:gd name="connsiteX1" fmla="*/ 47625 w 120649"/>
                <a:gd name="connsiteY1" fmla="*/ 48871 h 93320"/>
                <a:gd name="connsiteX2" fmla="*/ 15875 w 120649"/>
                <a:gd name="connsiteY2" fmla="*/ 20296 h 93320"/>
                <a:gd name="connsiteX3" fmla="*/ 19050 w 120649"/>
                <a:gd name="connsiteY3" fmla="*/ 1246 h 93320"/>
                <a:gd name="connsiteX4" fmla="*/ 34925 w 120649"/>
                <a:gd name="connsiteY4" fmla="*/ 7596 h 93320"/>
                <a:gd name="connsiteX5" fmla="*/ 111125 w 120649"/>
                <a:gd name="connsiteY5" fmla="*/ 52046 h 93320"/>
                <a:gd name="connsiteX6" fmla="*/ 120650 w 120649"/>
                <a:gd name="connsiteY6" fmla="*/ 64746 h 93320"/>
                <a:gd name="connsiteX7" fmla="*/ 107950 w 120649"/>
                <a:gd name="connsiteY7" fmla="*/ 74271 h 93320"/>
                <a:gd name="connsiteX8" fmla="*/ 0 w 120649"/>
                <a:gd name="connsiteY8" fmla="*/ 93320 h 9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49" h="93320">
                  <a:moveTo>
                    <a:pt x="0" y="93320"/>
                  </a:moveTo>
                  <a:cubicBezTo>
                    <a:pt x="3175" y="67921"/>
                    <a:pt x="3175" y="67921"/>
                    <a:pt x="47625" y="48871"/>
                  </a:cubicBezTo>
                  <a:cubicBezTo>
                    <a:pt x="34925" y="39346"/>
                    <a:pt x="25400" y="29821"/>
                    <a:pt x="15875" y="20296"/>
                  </a:cubicBezTo>
                  <a:cubicBezTo>
                    <a:pt x="9525" y="13946"/>
                    <a:pt x="12700" y="7596"/>
                    <a:pt x="19050" y="1246"/>
                  </a:cubicBezTo>
                  <a:cubicBezTo>
                    <a:pt x="25400" y="-1929"/>
                    <a:pt x="28575" y="1246"/>
                    <a:pt x="34925" y="7596"/>
                  </a:cubicBezTo>
                  <a:cubicBezTo>
                    <a:pt x="57150" y="26646"/>
                    <a:pt x="76200" y="52046"/>
                    <a:pt x="111125" y="52046"/>
                  </a:cubicBezTo>
                  <a:cubicBezTo>
                    <a:pt x="117475" y="52046"/>
                    <a:pt x="120650" y="58396"/>
                    <a:pt x="120650" y="64746"/>
                  </a:cubicBezTo>
                  <a:cubicBezTo>
                    <a:pt x="120650" y="71096"/>
                    <a:pt x="114300" y="74271"/>
                    <a:pt x="107950" y="74271"/>
                  </a:cubicBezTo>
                  <a:cubicBezTo>
                    <a:pt x="63500" y="61571"/>
                    <a:pt x="34925" y="80620"/>
                    <a:pt x="0" y="9332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577DE46-CC12-C8E2-9F79-FD58FFBBE225}"/>
                </a:ext>
              </a:extLst>
            </p:cNvPr>
            <p:cNvSpPr/>
            <p:nvPr/>
          </p:nvSpPr>
          <p:spPr>
            <a:xfrm>
              <a:off x="6878144" y="1858729"/>
              <a:ext cx="111413" cy="78439"/>
            </a:xfrm>
            <a:custGeom>
              <a:avLst/>
              <a:gdLst>
                <a:gd name="connsiteX0" fmla="*/ 41275 w 117475"/>
                <a:gd name="connsiteY0" fmla="*/ 17121 h 82706"/>
                <a:gd name="connsiteX1" fmla="*/ 53975 w 117475"/>
                <a:gd name="connsiteY1" fmla="*/ 39346 h 82706"/>
                <a:gd name="connsiteX2" fmla="*/ 107950 w 117475"/>
                <a:gd name="connsiteY2" fmla="*/ 58396 h 82706"/>
                <a:gd name="connsiteX3" fmla="*/ 117475 w 117475"/>
                <a:gd name="connsiteY3" fmla="*/ 71096 h 82706"/>
                <a:gd name="connsiteX4" fmla="*/ 101600 w 117475"/>
                <a:gd name="connsiteY4" fmla="*/ 80621 h 82706"/>
                <a:gd name="connsiteX5" fmla="*/ 66675 w 117475"/>
                <a:gd name="connsiteY5" fmla="*/ 67921 h 82706"/>
                <a:gd name="connsiteX6" fmla="*/ 15875 w 117475"/>
                <a:gd name="connsiteY6" fmla="*/ 77446 h 82706"/>
                <a:gd name="connsiteX7" fmla="*/ 3175 w 117475"/>
                <a:gd name="connsiteY7" fmla="*/ 80621 h 82706"/>
                <a:gd name="connsiteX8" fmla="*/ 0 w 117475"/>
                <a:gd name="connsiteY8" fmla="*/ 67921 h 82706"/>
                <a:gd name="connsiteX9" fmla="*/ 22225 w 117475"/>
                <a:gd name="connsiteY9" fmla="*/ 7596 h 82706"/>
                <a:gd name="connsiteX10" fmla="*/ 34925 w 117475"/>
                <a:gd name="connsiteY10" fmla="*/ 1246 h 82706"/>
                <a:gd name="connsiteX11" fmla="*/ 41275 w 117475"/>
                <a:gd name="connsiteY11" fmla="*/ 17121 h 8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75" h="82706">
                  <a:moveTo>
                    <a:pt x="41275" y="17121"/>
                  </a:moveTo>
                  <a:cubicBezTo>
                    <a:pt x="34925" y="29821"/>
                    <a:pt x="44450" y="36171"/>
                    <a:pt x="53975" y="39346"/>
                  </a:cubicBezTo>
                  <a:cubicBezTo>
                    <a:pt x="73025" y="45696"/>
                    <a:pt x="92075" y="52046"/>
                    <a:pt x="107950" y="58396"/>
                  </a:cubicBezTo>
                  <a:cubicBezTo>
                    <a:pt x="114300" y="61571"/>
                    <a:pt x="117475" y="61571"/>
                    <a:pt x="117475" y="71096"/>
                  </a:cubicBezTo>
                  <a:cubicBezTo>
                    <a:pt x="114300" y="77446"/>
                    <a:pt x="111125" y="83796"/>
                    <a:pt x="101600" y="80621"/>
                  </a:cubicBezTo>
                  <a:cubicBezTo>
                    <a:pt x="88900" y="77446"/>
                    <a:pt x="79375" y="71096"/>
                    <a:pt x="66675" y="67921"/>
                  </a:cubicBezTo>
                  <a:cubicBezTo>
                    <a:pt x="47625" y="64746"/>
                    <a:pt x="28575" y="45696"/>
                    <a:pt x="15875" y="77446"/>
                  </a:cubicBezTo>
                  <a:cubicBezTo>
                    <a:pt x="12700" y="83796"/>
                    <a:pt x="6350" y="83796"/>
                    <a:pt x="3175" y="80621"/>
                  </a:cubicBezTo>
                  <a:cubicBezTo>
                    <a:pt x="0" y="77446"/>
                    <a:pt x="0" y="71096"/>
                    <a:pt x="0" y="67921"/>
                  </a:cubicBezTo>
                  <a:cubicBezTo>
                    <a:pt x="6350" y="45696"/>
                    <a:pt x="12700" y="26646"/>
                    <a:pt x="22225" y="7596"/>
                  </a:cubicBezTo>
                  <a:cubicBezTo>
                    <a:pt x="25400" y="1246"/>
                    <a:pt x="28575" y="-1929"/>
                    <a:pt x="34925" y="1246"/>
                  </a:cubicBezTo>
                  <a:cubicBezTo>
                    <a:pt x="47625" y="4421"/>
                    <a:pt x="44450" y="10771"/>
                    <a:pt x="41275" y="1712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81C6D092-6201-D056-BDC4-D38AED1F5A1F}"/>
                </a:ext>
              </a:extLst>
            </p:cNvPr>
            <p:cNvSpPr/>
            <p:nvPr/>
          </p:nvSpPr>
          <p:spPr>
            <a:xfrm>
              <a:off x="5688737" y="1417269"/>
              <a:ext cx="56866" cy="111413"/>
            </a:xfrm>
            <a:custGeom>
              <a:avLst/>
              <a:gdLst>
                <a:gd name="connsiteX0" fmla="*/ 0 w 59961"/>
                <a:gd name="connsiteY0" fmla="*/ 60325 h 117475"/>
                <a:gd name="connsiteX1" fmla="*/ 34925 w 59961"/>
                <a:gd name="connsiteY1" fmla="*/ 79375 h 117475"/>
                <a:gd name="connsiteX2" fmla="*/ 47625 w 59961"/>
                <a:gd name="connsiteY2" fmla="*/ 0 h 117475"/>
                <a:gd name="connsiteX3" fmla="*/ 50800 w 59961"/>
                <a:gd name="connsiteY3" fmla="*/ 101600 h 117475"/>
                <a:gd name="connsiteX4" fmla="*/ 31750 w 59961"/>
                <a:gd name="connsiteY4" fmla="*/ 117475 h 117475"/>
                <a:gd name="connsiteX5" fmla="*/ 15875 w 59961"/>
                <a:gd name="connsiteY5" fmla="*/ 101600 h 117475"/>
                <a:gd name="connsiteX6" fmla="*/ 0 w 59961"/>
                <a:gd name="connsiteY6" fmla="*/ 6032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61" h="117475">
                  <a:moveTo>
                    <a:pt x="0" y="60325"/>
                  </a:moveTo>
                  <a:cubicBezTo>
                    <a:pt x="19050" y="57150"/>
                    <a:pt x="19050" y="73025"/>
                    <a:pt x="34925" y="79375"/>
                  </a:cubicBezTo>
                  <a:cubicBezTo>
                    <a:pt x="38100" y="53975"/>
                    <a:pt x="44450" y="28575"/>
                    <a:pt x="47625" y="0"/>
                  </a:cubicBezTo>
                  <a:cubicBezTo>
                    <a:pt x="63500" y="38100"/>
                    <a:pt x="63500" y="69850"/>
                    <a:pt x="50800" y="101600"/>
                  </a:cubicBezTo>
                  <a:cubicBezTo>
                    <a:pt x="47625" y="111125"/>
                    <a:pt x="44450" y="117475"/>
                    <a:pt x="31750" y="117475"/>
                  </a:cubicBezTo>
                  <a:cubicBezTo>
                    <a:pt x="22225" y="117475"/>
                    <a:pt x="19050" y="111125"/>
                    <a:pt x="15875" y="101600"/>
                  </a:cubicBezTo>
                  <a:cubicBezTo>
                    <a:pt x="12700" y="85725"/>
                    <a:pt x="6350" y="73025"/>
                    <a:pt x="0" y="603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E22DE57B-99D7-616B-3C4B-CF3D365A49A6}"/>
                </a:ext>
              </a:extLst>
            </p:cNvPr>
            <p:cNvSpPr/>
            <p:nvPr/>
          </p:nvSpPr>
          <p:spPr>
            <a:xfrm>
              <a:off x="6861112" y="1947232"/>
              <a:ext cx="99583" cy="61023"/>
            </a:xfrm>
            <a:custGeom>
              <a:avLst/>
              <a:gdLst>
                <a:gd name="connsiteX0" fmla="*/ 17960 w 105000"/>
                <a:gd name="connsiteY0" fmla="*/ 0 h 64344"/>
                <a:gd name="connsiteX1" fmla="*/ 100511 w 105000"/>
                <a:gd name="connsiteY1" fmla="*/ 41275 h 64344"/>
                <a:gd name="connsiteX2" fmla="*/ 103686 w 105000"/>
                <a:gd name="connsiteY2" fmla="*/ 53975 h 64344"/>
                <a:gd name="connsiteX3" fmla="*/ 90986 w 105000"/>
                <a:gd name="connsiteY3" fmla="*/ 63500 h 64344"/>
                <a:gd name="connsiteX4" fmla="*/ 5261 w 105000"/>
                <a:gd name="connsiteY4" fmla="*/ 25400 h 64344"/>
                <a:gd name="connsiteX5" fmla="*/ 2086 w 105000"/>
                <a:gd name="connsiteY5" fmla="*/ 9525 h 64344"/>
                <a:gd name="connsiteX6" fmla="*/ 17960 w 105000"/>
                <a:gd name="connsiteY6" fmla="*/ 0 h 6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00" h="64344">
                  <a:moveTo>
                    <a:pt x="17960" y="0"/>
                  </a:moveTo>
                  <a:cubicBezTo>
                    <a:pt x="46535" y="12700"/>
                    <a:pt x="75111" y="25400"/>
                    <a:pt x="100511" y="41275"/>
                  </a:cubicBezTo>
                  <a:cubicBezTo>
                    <a:pt x="103686" y="44450"/>
                    <a:pt x="106861" y="47625"/>
                    <a:pt x="103686" y="53975"/>
                  </a:cubicBezTo>
                  <a:cubicBezTo>
                    <a:pt x="100511" y="60325"/>
                    <a:pt x="97336" y="66675"/>
                    <a:pt x="90986" y="63500"/>
                  </a:cubicBezTo>
                  <a:lnTo>
                    <a:pt x="5261" y="25400"/>
                  </a:lnTo>
                  <a:cubicBezTo>
                    <a:pt x="-1089" y="22225"/>
                    <a:pt x="-1089" y="15875"/>
                    <a:pt x="2086" y="9525"/>
                  </a:cubicBezTo>
                  <a:cubicBezTo>
                    <a:pt x="11611" y="3175"/>
                    <a:pt x="14785" y="0"/>
                    <a:pt x="1796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F488F12-5011-0045-48B3-5A752DC03EBD}"/>
                </a:ext>
              </a:extLst>
            </p:cNvPr>
            <p:cNvSpPr/>
            <p:nvPr/>
          </p:nvSpPr>
          <p:spPr>
            <a:xfrm>
              <a:off x="6552940" y="2240821"/>
              <a:ext cx="52646" cy="97862"/>
            </a:xfrm>
            <a:custGeom>
              <a:avLst/>
              <a:gdLst>
                <a:gd name="connsiteX0" fmla="*/ 44450 w 55511"/>
                <a:gd name="connsiteY0" fmla="*/ 103188 h 103187"/>
                <a:gd name="connsiteX1" fmla="*/ 28575 w 55511"/>
                <a:gd name="connsiteY1" fmla="*/ 87313 h 103187"/>
                <a:gd name="connsiteX2" fmla="*/ 0 w 55511"/>
                <a:gd name="connsiteY2" fmla="*/ 4762 h 103187"/>
                <a:gd name="connsiteX3" fmla="*/ 15875 w 55511"/>
                <a:gd name="connsiteY3" fmla="*/ 4762 h 103187"/>
                <a:gd name="connsiteX4" fmla="*/ 50800 w 55511"/>
                <a:gd name="connsiteY4" fmla="*/ 90488 h 103187"/>
                <a:gd name="connsiteX5" fmla="*/ 44450 w 55511"/>
                <a:gd name="connsiteY5" fmla="*/ 103188 h 1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511" h="103187">
                  <a:moveTo>
                    <a:pt x="44450" y="103188"/>
                  </a:moveTo>
                  <a:cubicBezTo>
                    <a:pt x="34925" y="103188"/>
                    <a:pt x="31750" y="93663"/>
                    <a:pt x="28575" y="87313"/>
                  </a:cubicBezTo>
                  <a:cubicBezTo>
                    <a:pt x="19050" y="58737"/>
                    <a:pt x="0" y="36512"/>
                    <a:pt x="0" y="4762"/>
                  </a:cubicBezTo>
                  <a:cubicBezTo>
                    <a:pt x="0" y="-1587"/>
                    <a:pt x="12700" y="-1587"/>
                    <a:pt x="15875" y="4762"/>
                  </a:cubicBezTo>
                  <a:cubicBezTo>
                    <a:pt x="28575" y="33337"/>
                    <a:pt x="41275" y="61912"/>
                    <a:pt x="50800" y="90488"/>
                  </a:cubicBezTo>
                  <a:cubicBezTo>
                    <a:pt x="60325" y="96838"/>
                    <a:pt x="53975" y="100013"/>
                    <a:pt x="44450" y="10318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3285E6FD-0B62-2E44-60F8-EEA4F666867E}"/>
                </a:ext>
              </a:extLst>
            </p:cNvPr>
            <p:cNvSpPr/>
            <p:nvPr/>
          </p:nvSpPr>
          <p:spPr>
            <a:xfrm>
              <a:off x="5667659" y="1360058"/>
              <a:ext cx="51189" cy="66244"/>
            </a:xfrm>
            <a:custGeom>
              <a:avLst/>
              <a:gdLst>
                <a:gd name="connsiteX0" fmla="*/ 53975 w 53975"/>
                <a:gd name="connsiteY0" fmla="*/ 69850 h 69849"/>
                <a:gd name="connsiteX1" fmla="*/ 0 w 53975"/>
                <a:gd name="connsiteY1" fmla="*/ 0 h 69849"/>
                <a:gd name="connsiteX2" fmla="*/ 53975 w 53975"/>
                <a:gd name="connsiteY2" fmla="*/ 69850 h 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5" h="69849">
                  <a:moveTo>
                    <a:pt x="53975" y="69850"/>
                  </a:moveTo>
                  <a:cubicBezTo>
                    <a:pt x="34925" y="44450"/>
                    <a:pt x="15875" y="22225"/>
                    <a:pt x="0" y="0"/>
                  </a:cubicBezTo>
                  <a:cubicBezTo>
                    <a:pt x="28575" y="0"/>
                    <a:pt x="47625" y="19050"/>
                    <a:pt x="53975" y="6985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B0F2B83D-4DE4-A52E-954D-15C0E6683407}"/>
                </a:ext>
              </a:extLst>
            </p:cNvPr>
            <p:cNvSpPr/>
            <p:nvPr/>
          </p:nvSpPr>
          <p:spPr>
            <a:xfrm>
              <a:off x="6574018" y="1127722"/>
              <a:ext cx="40273" cy="42631"/>
            </a:xfrm>
            <a:custGeom>
              <a:avLst/>
              <a:gdLst>
                <a:gd name="connsiteX0" fmla="*/ 0 w 42465"/>
                <a:gd name="connsiteY0" fmla="*/ 44951 h 44951"/>
                <a:gd name="connsiteX1" fmla="*/ 15875 w 42465"/>
                <a:gd name="connsiteY1" fmla="*/ 16376 h 44951"/>
                <a:gd name="connsiteX2" fmla="*/ 31750 w 42465"/>
                <a:gd name="connsiteY2" fmla="*/ 501 h 44951"/>
                <a:gd name="connsiteX3" fmla="*/ 41275 w 42465"/>
                <a:gd name="connsiteY3" fmla="*/ 16376 h 44951"/>
                <a:gd name="connsiteX4" fmla="*/ 31750 w 42465"/>
                <a:gd name="connsiteY4" fmla="*/ 35426 h 44951"/>
                <a:gd name="connsiteX5" fmla="*/ 0 w 42465"/>
                <a:gd name="connsiteY5" fmla="*/ 44951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5" h="44951">
                  <a:moveTo>
                    <a:pt x="0" y="44951"/>
                  </a:moveTo>
                  <a:cubicBezTo>
                    <a:pt x="6350" y="32251"/>
                    <a:pt x="12700" y="25901"/>
                    <a:pt x="15875" y="16376"/>
                  </a:cubicBezTo>
                  <a:cubicBezTo>
                    <a:pt x="19050" y="10026"/>
                    <a:pt x="19050" y="-2674"/>
                    <a:pt x="31750" y="501"/>
                  </a:cubicBezTo>
                  <a:cubicBezTo>
                    <a:pt x="34925" y="501"/>
                    <a:pt x="41275" y="10026"/>
                    <a:pt x="41275" y="16376"/>
                  </a:cubicBezTo>
                  <a:cubicBezTo>
                    <a:pt x="44450" y="25901"/>
                    <a:pt x="41275" y="32251"/>
                    <a:pt x="31750" y="35426"/>
                  </a:cubicBezTo>
                  <a:cubicBezTo>
                    <a:pt x="22225" y="38601"/>
                    <a:pt x="12700" y="41776"/>
                    <a:pt x="0" y="4495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CFB749CB-315A-217D-EA6F-F36236A7DB80}"/>
                </a:ext>
              </a:extLst>
            </p:cNvPr>
            <p:cNvSpPr/>
            <p:nvPr/>
          </p:nvSpPr>
          <p:spPr>
            <a:xfrm>
              <a:off x="5758328" y="1378878"/>
              <a:ext cx="28743" cy="53449"/>
            </a:xfrm>
            <a:custGeom>
              <a:avLst/>
              <a:gdLst>
                <a:gd name="connsiteX0" fmla="*/ 12347 w 30307"/>
                <a:gd name="connsiteY0" fmla="*/ 56356 h 56356"/>
                <a:gd name="connsiteX1" fmla="*/ 2822 w 30307"/>
                <a:gd name="connsiteY1" fmla="*/ 18256 h 56356"/>
                <a:gd name="connsiteX2" fmla="*/ 2822 w 30307"/>
                <a:gd name="connsiteY2" fmla="*/ 2381 h 56356"/>
                <a:gd name="connsiteX3" fmla="*/ 25047 w 30307"/>
                <a:gd name="connsiteY3" fmla="*/ 2381 h 56356"/>
                <a:gd name="connsiteX4" fmla="*/ 28222 w 30307"/>
                <a:gd name="connsiteY4" fmla="*/ 18256 h 56356"/>
                <a:gd name="connsiteX5" fmla="*/ 12347 w 30307"/>
                <a:gd name="connsiteY5" fmla="*/ 56356 h 5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7" h="56356">
                  <a:moveTo>
                    <a:pt x="12347" y="56356"/>
                  </a:moveTo>
                  <a:cubicBezTo>
                    <a:pt x="9172" y="40481"/>
                    <a:pt x="5997" y="27781"/>
                    <a:pt x="2822" y="18256"/>
                  </a:cubicBezTo>
                  <a:cubicBezTo>
                    <a:pt x="2822" y="11906"/>
                    <a:pt x="-3528" y="5556"/>
                    <a:pt x="2822" y="2381"/>
                  </a:cubicBezTo>
                  <a:cubicBezTo>
                    <a:pt x="9172" y="-794"/>
                    <a:pt x="18697" y="-794"/>
                    <a:pt x="25047" y="2381"/>
                  </a:cubicBezTo>
                  <a:cubicBezTo>
                    <a:pt x="31397" y="5556"/>
                    <a:pt x="31397" y="11906"/>
                    <a:pt x="28222" y="18256"/>
                  </a:cubicBezTo>
                  <a:cubicBezTo>
                    <a:pt x="25047" y="27781"/>
                    <a:pt x="18697" y="40481"/>
                    <a:pt x="12347" y="5635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5E8FCCD-44B8-B4FC-53D2-39586E6B73C5}"/>
                </a:ext>
              </a:extLst>
            </p:cNvPr>
            <p:cNvSpPr/>
            <p:nvPr/>
          </p:nvSpPr>
          <p:spPr>
            <a:xfrm>
              <a:off x="6074165" y="1124706"/>
              <a:ext cx="30111" cy="21125"/>
            </a:xfrm>
            <a:custGeom>
              <a:avLst/>
              <a:gdLst>
                <a:gd name="connsiteX0" fmla="*/ 0 w 31749"/>
                <a:gd name="connsiteY0" fmla="*/ 10033 h 22275"/>
                <a:gd name="connsiteX1" fmla="*/ 15875 w 31749"/>
                <a:gd name="connsiteY1" fmla="*/ 508 h 22275"/>
                <a:gd name="connsiteX2" fmla="*/ 31750 w 31749"/>
                <a:gd name="connsiteY2" fmla="*/ 6858 h 22275"/>
                <a:gd name="connsiteX3" fmla="*/ 31750 w 31749"/>
                <a:gd name="connsiteY3" fmla="*/ 19558 h 22275"/>
                <a:gd name="connsiteX4" fmla="*/ 15875 w 31749"/>
                <a:gd name="connsiteY4" fmla="*/ 16383 h 22275"/>
                <a:gd name="connsiteX5" fmla="*/ 0 w 31749"/>
                <a:gd name="connsiteY5" fmla="*/ 10033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9" h="22275">
                  <a:moveTo>
                    <a:pt x="0" y="10033"/>
                  </a:moveTo>
                  <a:cubicBezTo>
                    <a:pt x="3175" y="508"/>
                    <a:pt x="9525" y="508"/>
                    <a:pt x="15875" y="508"/>
                  </a:cubicBezTo>
                  <a:cubicBezTo>
                    <a:pt x="22225" y="508"/>
                    <a:pt x="28575" y="-2667"/>
                    <a:pt x="31750" y="6858"/>
                  </a:cubicBezTo>
                  <a:lnTo>
                    <a:pt x="31750" y="19558"/>
                  </a:lnTo>
                  <a:cubicBezTo>
                    <a:pt x="25400" y="25908"/>
                    <a:pt x="19050" y="19558"/>
                    <a:pt x="15875" y="16383"/>
                  </a:cubicBezTo>
                  <a:cubicBezTo>
                    <a:pt x="9525" y="16383"/>
                    <a:pt x="6350" y="13208"/>
                    <a:pt x="0" y="100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DF8C722E-21D1-6938-7972-916DD42972A1}"/>
                </a:ext>
              </a:extLst>
            </p:cNvPr>
            <p:cNvSpPr/>
            <p:nvPr/>
          </p:nvSpPr>
          <p:spPr>
            <a:xfrm>
              <a:off x="5853129" y="1203478"/>
              <a:ext cx="944700" cy="667515"/>
            </a:xfrm>
            <a:custGeom>
              <a:avLst/>
              <a:gdLst>
                <a:gd name="connsiteX0" fmla="*/ 262064 w 944700"/>
                <a:gd name="connsiteY0" fmla="*/ 275145 h 667515"/>
                <a:gd name="connsiteX1" fmla="*/ 239103 w 944700"/>
                <a:gd name="connsiteY1" fmla="*/ 310149 h 667515"/>
                <a:gd name="connsiteX2" fmla="*/ 272226 w 944700"/>
                <a:gd name="connsiteY2" fmla="*/ 358327 h 667515"/>
                <a:gd name="connsiteX3" fmla="*/ 305349 w 944700"/>
                <a:gd name="connsiteY3" fmla="*/ 340261 h 667515"/>
                <a:gd name="connsiteX4" fmla="*/ 296316 w 944700"/>
                <a:gd name="connsiteY4" fmla="*/ 301116 h 667515"/>
                <a:gd name="connsiteX5" fmla="*/ 262064 w 944700"/>
                <a:gd name="connsiteY5" fmla="*/ 275145 h 667515"/>
                <a:gd name="connsiteX6" fmla="*/ 684755 w 944700"/>
                <a:gd name="connsiteY6" fmla="*/ 264979 h 667515"/>
                <a:gd name="connsiteX7" fmla="*/ 636577 w 944700"/>
                <a:gd name="connsiteY7" fmla="*/ 319180 h 667515"/>
                <a:gd name="connsiteX8" fmla="*/ 672711 w 944700"/>
                <a:gd name="connsiteY8" fmla="*/ 403492 h 667515"/>
                <a:gd name="connsiteX9" fmla="*/ 729923 w 944700"/>
                <a:gd name="connsiteY9" fmla="*/ 406503 h 667515"/>
                <a:gd name="connsiteX10" fmla="*/ 741968 w 944700"/>
                <a:gd name="connsiteY10" fmla="*/ 385425 h 667515"/>
                <a:gd name="connsiteX11" fmla="*/ 684755 w 944700"/>
                <a:gd name="connsiteY11" fmla="*/ 264979 h 667515"/>
                <a:gd name="connsiteX12" fmla="*/ 473974 w 944700"/>
                <a:gd name="connsiteY12" fmla="*/ 126469 h 667515"/>
                <a:gd name="connsiteX13" fmla="*/ 362560 w 944700"/>
                <a:gd name="connsiteY13" fmla="*/ 358329 h 667515"/>
                <a:gd name="connsiteX14" fmla="*/ 413750 w 944700"/>
                <a:gd name="connsiteY14" fmla="*/ 361340 h 667515"/>
                <a:gd name="connsiteX15" fmla="*/ 452895 w 944700"/>
                <a:gd name="connsiteY15" fmla="*/ 328217 h 667515"/>
                <a:gd name="connsiteX16" fmla="*/ 452895 w 944700"/>
                <a:gd name="connsiteY16" fmla="*/ 316173 h 667515"/>
                <a:gd name="connsiteX17" fmla="*/ 470963 w 944700"/>
                <a:gd name="connsiteY17" fmla="*/ 280039 h 667515"/>
                <a:gd name="connsiteX18" fmla="*/ 492041 w 944700"/>
                <a:gd name="connsiteY18" fmla="*/ 313162 h 667515"/>
                <a:gd name="connsiteX19" fmla="*/ 540220 w 944700"/>
                <a:gd name="connsiteY19" fmla="*/ 364351 h 667515"/>
                <a:gd name="connsiteX20" fmla="*/ 510108 w 944700"/>
                <a:gd name="connsiteY20" fmla="*/ 409519 h 667515"/>
                <a:gd name="connsiteX21" fmla="*/ 603454 w 944700"/>
                <a:gd name="connsiteY21" fmla="*/ 409519 h 667515"/>
                <a:gd name="connsiteX22" fmla="*/ 473974 w 944700"/>
                <a:gd name="connsiteY22" fmla="*/ 126469 h 667515"/>
                <a:gd name="connsiteX23" fmla="*/ 476984 w 944700"/>
                <a:gd name="connsiteY23" fmla="*/ 0 h 667515"/>
                <a:gd name="connsiteX24" fmla="*/ 606463 w 944700"/>
                <a:gd name="connsiteY24" fmla="*/ 258960 h 667515"/>
                <a:gd name="connsiteX25" fmla="*/ 702820 w 944700"/>
                <a:gd name="connsiteY25" fmla="*/ 165614 h 667515"/>
                <a:gd name="connsiteX26" fmla="*/ 757021 w 944700"/>
                <a:gd name="connsiteY26" fmla="*/ 271005 h 667515"/>
                <a:gd name="connsiteX27" fmla="*/ 787133 w 944700"/>
                <a:gd name="connsiteY27" fmla="*/ 334239 h 667515"/>
                <a:gd name="connsiteX28" fmla="*/ 898546 w 944700"/>
                <a:gd name="connsiteY28" fmla="*/ 406507 h 667515"/>
                <a:gd name="connsiteX29" fmla="*/ 919624 w 944700"/>
                <a:gd name="connsiteY29" fmla="*/ 427585 h 667515"/>
                <a:gd name="connsiteX30" fmla="*/ 901557 w 944700"/>
                <a:gd name="connsiteY30" fmla="*/ 472753 h 667515"/>
                <a:gd name="connsiteX31" fmla="*/ 865423 w 944700"/>
                <a:gd name="connsiteY31" fmla="*/ 472753 h 667515"/>
                <a:gd name="connsiteX32" fmla="*/ 862412 w 944700"/>
                <a:gd name="connsiteY32" fmla="*/ 481786 h 667515"/>
                <a:gd name="connsiteX33" fmla="*/ 862412 w 944700"/>
                <a:gd name="connsiteY33" fmla="*/ 517920 h 667515"/>
                <a:gd name="connsiteX34" fmla="*/ 796166 w 944700"/>
                <a:gd name="connsiteY34" fmla="*/ 499853 h 667515"/>
                <a:gd name="connsiteX35" fmla="*/ 757021 w 944700"/>
                <a:gd name="connsiteY35" fmla="*/ 472753 h 667515"/>
                <a:gd name="connsiteX36" fmla="*/ 708843 w 944700"/>
                <a:gd name="connsiteY36" fmla="*/ 472753 h 667515"/>
                <a:gd name="connsiteX37" fmla="*/ 720887 w 944700"/>
                <a:gd name="connsiteY37" fmla="*/ 517920 h 667515"/>
                <a:gd name="connsiteX38" fmla="*/ 684753 w 944700"/>
                <a:gd name="connsiteY38" fmla="*/ 520932 h 667515"/>
                <a:gd name="connsiteX39" fmla="*/ 645608 w 944700"/>
                <a:gd name="connsiteY39" fmla="*/ 496842 h 667515"/>
                <a:gd name="connsiteX40" fmla="*/ 609475 w 944700"/>
                <a:gd name="connsiteY40" fmla="*/ 472753 h 667515"/>
                <a:gd name="connsiteX41" fmla="*/ 537207 w 944700"/>
                <a:gd name="connsiteY41" fmla="*/ 472753 h 667515"/>
                <a:gd name="connsiteX42" fmla="*/ 516129 w 944700"/>
                <a:gd name="connsiteY42" fmla="*/ 493831 h 667515"/>
                <a:gd name="connsiteX43" fmla="*/ 531184 w 944700"/>
                <a:gd name="connsiteY43" fmla="*/ 605244 h 667515"/>
                <a:gd name="connsiteX44" fmla="*/ 555274 w 944700"/>
                <a:gd name="connsiteY44" fmla="*/ 620300 h 667515"/>
                <a:gd name="connsiteX45" fmla="*/ 687765 w 944700"/>
                <a:gd name="connsiteY45" fmla="*/ 620300 h 667515"/>
                <a:gd name="connsiteX46" fmla="*/ 781110 w 944700"/>
                <a:gd name="connsiteY46" fmla="*/ 596211 h 667515"/>
                <a:gd name="connsiteX47" fmla="*/ 808211 w 944700"/>
                <a:gd name="connsiteY47" fmla="*/ 590188 h 667515"/>
                <a:gd name="connsiteX48" fmla="*/ 928657 w 944700"/>
                <a:gd name="connsiteY48" fmla="*/ 593200 h 667515"/>
                <a:gd name="connsiteX49" fmla="*/ 907579 w 944700"/>
                <a:gd name="connsiteY49" fmla="*/ 653423 h 667515"/>
                <a:gd name="connsiteX50" fmla="*/ 817244 w 944700"/>
                <a:gd name="connsiteY50" fmla="*/ 647401 h 667515"/>
                <a:gd name="connsiteX51" fmla="*/ 775088 w 944700"/>
                <a:gd name="connsiteY51" fmla="*/ 647401 h 667515"/>
                <a:gd name="connsiteX52" fmla="*/ 630553 w 944700"/>
                <a:gd name="connsiteY52" fmla="*/ 647401 h 667515"/>
                <a:gd name="connsiteX53" fmla="*/ 603452 w 944700"/>
                <a:gd name="connsiteY53" fmla="*/ 647401 h 667515"/>
                <a:gd name="connsiteX54" fmla="*/ 483006 w 944700"/>
                <a:gd name="connsiteY54" fmla="*/ 650412 h 667515"/>
                <a:gd name="connsiteX55" fmla="*/ 461928 w 944700"/>
                <a:gd name="connsiteY55" fmla="*/ 650412 h 667515"/>
                <a:gd name="connsiteX56" fmla="*/ 350515 w 944700"/>
                <a:gd name="connsiteY56" fmla="*/ 650412 h 667515"/>
                <a:gd name="connsiteX57" fmla="*/ 308359 w 944700"/>
                <a:gd name="connsiteY57" fmla="*/ 650412 h 667515"/>
                <a:gd name="connsiteX58" fmla="*/ 169846 w 944700"/>
                <a:gd name="connsiteY58" fmla="*/ 647401 h 667515"/>
                <a:gd name="connsiteX59" fmla="*/ 127689 w 944700"/>
                <a:gd name="connsiteY59" fmla="*/ 644389 h 667515"/>
                <a:gd name="connsiteX60" fmla="*/ 34344 w 944700"/>
                <a:gd name="connsiteY60" fmla="*/ 650412 h 667515"/>
                <a:gd name="connsiteX61" fmla="*/ 16277 w 944700"/>
                <a:gd name="connsiteY61" fmla="*/ 593200 h 667515"/>
                <a:gd name="connsiteX62" fmla="*/ 139734 w 944700"/>
                <a:gd name="connsiteY62" fmla="*/ 587177 h 667515"/>
                <a:gd name="connsiteX63" fmla="*/ 160812 w 944700"/>
                <a:gd name="connsiteY63" fmla="*/ 593200 h 667515"/>
                <a:gd name="connsiteX64" fmla="*/ 314381 w 944700"/>
                <a:gd name="connsiteY64" fmla="*/ 596211 h 667515"/>
                <a:gd name="connsiteX65" fmla="*/ 341482 w 944700"/>
                <a:gd name="connsiteY65" fmla="*/ 596211 h 667515"/>
                <a:gd name="connsiteX66" fmla="*/ 353526 w 944700"/>
                <a:gd name="connsiteY66" fmla="*/ 602233 h 667515"/>
                <a:gd name="connsiteX67" fmla="*/ 419772 w 944700"/>
                <a:gd name="connsiteY67" fmla="*/ 569110 h 667515"/>
                <a:gd name="connsiteX68" fmla="*/ 428805 w 944700"/>
                <a:gd name="connsiteY68" fmla="*/ 499853 h 667515"/>
                <a:gd name="connsiteX69" fmla="*/ 407727 w 944700"/>
                <a:gd name="connsiteY69" fmla="*/ 463719 h 667515"/>
                <a:gd name="connsiteX70" fmla="*/ 437839 w 944700"/>
                <a:gd name="connsiteY70" fmla="*/ 418552 h 667515"/>
                <a:gd name="connsiteX71" fmla="*/ 347504 w 944700"/>
                <a:gd name="connsiteY71" fmla="*/ 418552 h 667515"/>
                <a:gd name="connsiteX72" fmla="*/ 332448 w 944700"/>
                <a:gd name="connsiteY72" fmla="*/ 430597 h 667515"/>
                <a:gd name="connsiteX73" fmla="*/ 320403 w 944700"/>
                <a:gd name="connsiteY73" fmla="*/ 454686 h 667515"/>
                <a:gd name="connsiteX74" fmla="*/ 233080 w 944700"/>
                <a:gd name="connsiteY74" fmla="*/ 499853 h 667515"/>
                <a:gd name="connsiteX75" fmla="*/ 263191 w 944700"/>
                <a:gd name="connsiteY75" fmla="*/ 418552 h 667515"/>
                <a:gd name="connsiteX76" fmla="*/ 205980 w 944700"/>
                <a:gd name="connsiteY76" fmla="*/ 418552 h 667515"/>
                <a:gd name="connsiteX77" fmla="*/ 175868 w 944700"/>
                <a:gd name="connsiteY77" fmla="*/ 439630 h 667515"/>
                <a:gd name="connsiteX78" fmla="*/ 169846 w 944700"/>
                <a:gd name="connsiteY78" fmla="*/ 454686 h 667515"/>
                <a:gd name="connsiteX79" fmla="*/ 82522 w 944700"/>
                <a:gd name="connsiteY79" fmla="*/ 502865 h 667515"/>
                <a:gd name="connsiteX80" fmla="*/ 112634 w 944700"/>
                <a:gd name="connsiteY80" fmla="*/ 421563 h 667515"/>
                <a:gd name="connsiteX81" fmla="*/ 52411 w 944700"/>
                <a:gd name="connsiteY81" fmla="*/ 421563 h 667515"/>
                <a:gd name="connsiteX82" fmla="*/ 31332 w 944700"/>
                <a:gd name="connsiteY82" fmla="*/ 400485 h 667515"/>
                <a:gd name="connsiteX83" fmla="*/ 76500 w 944700"/>
                <a:gd name="connsiteY83" fmla="*/ 355318 h 667515"/>
                <a:gd name="connsiteX84" fmla="*/ 187913 w 944700"/>
                <a:gd name="connsiteY84" fmla="*/ 289072 h 667515"/>
                <a:gd name="connsiteX85" fmla="*/ 236091 w 944700"/>
                <a:gd name="connsiteY85" fmla="*/ 186692 h 667515"/>
                <a:gd name="connsiteX86" fmla="*/ 266203 w 944700"/>
                <a:gd name="connsiteY86" fmla="*/ 183681 h 667515"/>
                <a:gd name="connsiteX87" fmla="*/ 320403 w 944700"/>
                <a:gd name="connsiteY87" fmla="*/ 240893 h 667515"/>
                <a:gd name="connsiteX88" fmla="*/ 359549 w 944700"/>
                <a:gd name="connsiteY88" fmla="*/ 234871 h 667515"/>
                <a:gd name="connsiteX89" fmla="*/ 464939 w 944700"/>
                <a:gd name="connsiteY89" fmla="*/ 24089 h 66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44700" h="667515">
                  <a:moveTo>
                    <a:pt x="262064" y="275145"/>
                  </a:moveTo>
                  <a:cubicBezTo>
                    <a:pt x="254912" y="276274"/>
                    <a:pt x="249643" y="287566"/>
                    <a:pt x="239103" y="310149"/>
                  </a:cubicBezTo>
                  <a:cubicBezTo>
                    <a:pt x="218025" y="355316"/>
                    <a:pt x="218025" y="355316"/>
                    <a:pt x="272226" y="358327"/>
                  </a:cubicBezTo>
                  <a:cubicBezTo>
                    <a:pt x="284271" y="361339"/>
                    <a:pt x="296316" y="358327"/>
                    <a:pt x="305349" y="340261"/>
                  </a:cubicBezTo>
                  <a:cubicBezTo>
                    <a:pt x="311371" y="322194"/>
                    <a:pt x="308360" y="313160"/>
                    <a:pt x="296316" y="301116"/>
                  </a:cubicBezTo>
                  <a:cubicBezTo>
                    <a:pt x="278249" y="283049"/>
                    <a:pt x="269215" y="274015"/>
                    <a:pt x="262064" y="275145"/>
                  </a:cubicBezTo>
                  <a:close/>
                  <a:moveTo>
                    <a:pt x="684755" y="264979"/>
                  </a:moveTo>
                  <a:cubicBezTo>
                    <a:pt x="663677" y="286057"/>
                    <a:pt x="633566" y="298102"/>
                    <a:pt x="636577" y="319180"/>
                  </a:cubicBezTo>
                  <a:cubicBezTo>
                    <a:pt x="639588" y="349291"/>
                    <a:pt x="654644" y="379403"/>
                    <a:pt x="672711" y="403492"/>
                  </a:cubicBezTo>
                  <a:cubicBezTo>
                    <a:pt x="684755" y="421559"/>
                    <a:pt x="708845" y="406503"/>
                    <a:pt x="729923" y="406503"/>
                  </a:cubicBezTo>
                  <a:cubicBezTo>
                    <a:pt x="747990" y="406503"/>
                    <a:pt x="751001" y="400481"/>
                    <a:pt x="741968" y="385425"/>
                  </a:cubicBezTo>
                  <a:cubicBezTo>
                    <a:pt x="723901" y="349291"/>
                    <a:pt x="705834" y="307135"/>
                    <a:pt x="684755" y="264979"/>
                  </a:cubicBezTo>
                  <a:close/>
                  <a:moveTo>
                    <a:pt x="473974" y="126469"/>
                  </a:moveTo>
                  <a:cubicBezTo>
                    <a:pt x="434828" y="207771"/>
                    <a:pt x="398694" y="280039"/>
                    <a:pt x="362560" y="358329"/>
                  </a:cubicBezTo>
                  <a:cubicBezTo>
                    <a:pt x="383638" y="358329"/>
                    <a:pt x="398694" y="358329"/>
                    <a:pt x="413750" y="361340"/>
                  </a:cubicBezTo>
                  <a:cubicBezTo>
                    <a:pt x="443862" y="367363"/>
                    <a:pt x="452895" y="355318"/>
                    <a:pt x="452895" y="328217"/>
                  </a:cubicBezTo>
                  <a:cubicBezTo>
                    <a:pt x="452895" y="325206"/>
                    <a:pt x="449884" y="319184"/>
                    <a:pt x="452895" y="316173"/>
                  </a:cubicBezTo>
                  <a:cubicBezTo>
                    <a:pt x="455907" y="301117"/>
                    <a:pt x="446873" y="280039"/>
                    <a:pt x="470963" y="280039"/>
                  </a:cubicBezTo>
                  <a:cubicBezTo>
                    <a:pt x="498063" y="280039"/>
                    <a:pt x="489030" y="301117"/>
                    <a:pt x="492041" y="313162"/>
                  </a:cubicBezTo>
                  <a:cubicBezTo>
                    <a:pt x="495052" y="340262"/>
                    <a:pt x="495052" y="370374"/>
                    <a:pt x="540220" y="364351"/>
                  </a:cubicBezTo>
                  <a:cubicBezTo>
                    <a:pt x="528175" y="382418"/>
                    <a:pt x="519141" y="394463"/>
                    <a:pt x="510108" y="409519"/>
                  </a:cubicBezTo>
                  <a:lnTo>
                    <a:pt x="603454" y="409519"/>
                  </a:lnTo>
                  <a:cubicBezTo>
                    <a:pt x="558287" y="316173"/>
                    <a:pt x="519141" y="225838"/>
                    <a:pt x="473974" y="126469"/>
                  </a:cubicBezTo>
                  <a:close/>
                  <a:moveTo>
                    <a:pt x="476984" y="0"/>
                  </a:moveTo>
                  <a:lnTo>
                    <a:pt x="606463" y="258960"/>
                  </a:lnTo>
                  <a:cubicBezTo>
                    <a:pt x="639586" y="228849"/>
                    <a:pt x="669698" y="198737"/>
                    <a:pt x="702820" y="165614"/>
                  </a:cubicBezTo>
                  <a:cubicBezTo>
                    <a:pt x="720887" y="201748"/>
                    <a:pt x="738954" y="237882"/>
                    <a:pt x="757021" y="271005"/>
                  </a:cubicBezTo>
                  <a:cubicBezTo>
                    <a:pt x="766055" y="292083"/>
                    <a:pt x="781110" y="310150"/>
                    <a:pt x="787133" y="334239"/>
                  </a:cubicBezTo>
                  <a:cubicBezTo>
                    <a:pt x="805200" y="391451"/>
                    <a:pt x="838322" y="421563"/>
                    <a:pt x="898546" y="406507"/>
                  </a:cubicBezTo>
                  <a:cubicBezTo>
                    <a:pt x="916613" y="403496"/>
                    <a:pt x="925646" y="412530"/>
                    <a:pt x="919624" y="427585"/>
                  </a:cubicBezTo>
                  <a:cubicBezTo>
                    <a:pt x="913601" y="442641"/>
                    <a:pt x="934679" y="469742"/>
                    <a:pt x="901557" y="472753"/>
                  </a:cubicBezTo>
                  <a:lnTo>
                    <a:pt x="865423" y="472753"/>
                  </a:lnTo>
                  <a:cubicBezTo>
                    <a:pt x="865423" y="475764"/>
                    <a:pt x="865423" y="478775"/>
                    <a:pt x="862412" y="481786"/>
                  </a:cubicBezTo>
                  <a:cubicBezTo>
                    <a:pt x="859401" y="493831"/>
                    <a:pt x="886501" y="511898"/>
                    <a:pt x="862412" y="517920"/>
                  </a:cubicBezTo>
                  <a:cubicBezTo>
                    <a:pt x="841334" y="520932"/>
                    <a:pt x="808211" y="538999"/>
                    <a:pt x="796166" y="499853"/>
                  </a:cubicBezTo>
                  <a:cubicBezTo>
                    <a:pt x="790144" y="478775"/>
                    <a:pt x="778099" y="469742"/>
                    <a:pt x="757021" y="472753"/>
                  </a:cubicBezTo>
                  <a:cubicBezTo>
                    <a:pt x="741965" y="475764"/>
                    <a:pt x="726910" y="472753"/>
                    <a:pt x="708843" y="472753"/>
                  </a:cubicBezTo>
                  <a:cubicBezTo>
                    <a:pt x="705832" y="490820"/>
                    <a:pt x="720887" y="499853"/>
                    <a:pt x="720887" y="517920"/>
                  </a:cubicBezTo>
                  <a:cubicBezTo>
                    <a:pt x="708843" y="523943"/>
                    <a:pt x="696798" y="517920"/>
                    <a:pt x="684753" y="520932"/>
                  </a:cubicBezTo>
                  <a:cubicBezTo>
                    <a:pt x="663675" y="523943"/>
                    <a:pt x="651631" y="517920"/>
                    <a:pt x="645608" y="496842"/>
                  </a:cubicBezTo>
                  <a:cubicBezTo>
                    <a:pt x="639586" y="478775"/>
                    <a:pt x="627541" y="472753"/>
                    <a:pt x="609475" y="472753"/>
                  </a:cubicBezTo>
                  <a:cubicBezTo>
                    <a:pt x="585385" y="475764"/>
                    <a:pt x="561296" y="475764"/>
                    <a:pt x="537207" y="472753"/>
                  </a:cubicBezTo>
                  <a:cubicBezTo>
                    <a:pt x="522151" y="472753"/>
                    <a:pt x="513118" y="475764"/>
                    <a:pt x="516129" y="493831"/>
                  </a:cubicBezTo>
                  <a:cubicBezTo>
                    <a:pt x="522151" y="529965"/>
                    <a:pt x="528173" y="566099"/>
                    <a:pt x="531184" y="605244"/>
                  </a:cubicBezTo>
                  <a:cubicBezTo>
                    <a:pt x="534196" y="620300"/>
                    <a:pt x="540218" y="629334"/>
                    <a:pt x="555274" y="620300"/>
                  </a:cubicBezTo>
                  <a:cubicBezTo>
                    <a:pt x="600441" y="593200"/>
                    <a:pt x="642597" y="596211"/>
                    <a:pt x="687765" y="620300"/>
                  </a:cubicBezTo>
                  <a:cubicBezTo>
                    <a:pt x="717876" y="635356"/>
                    <a:pt x="754010" y="617289"/>
                    <a:pt x="781110" y="596211"/>
                  </a:cubicBezTo>
                  <a:cubicBezTo>
                    <a:pt x="790144" y="590188"/>
                    <a:pt x="796166" y="584166"/>
                    <a:pt x="808211" y="590188"/>
                  </a:cubicBezTo>
                  <a:cubicBezTo>
                    <a:pt x="862412" y="620300"/>
                    <a:pt x="874456" y="620300"/>
                    <a:pt x="928657" y="593200"/>
                  </a:cubicBezTo>
                  <a:cubicBezTo>
                    <a:pt x="952746" y="635356"/>
                    <a:pt x="952746" y="638367"/>
                    <a:pt x="907579" y="653423"/>
                  </a:cubicBezTo>
                  <a:cubicBezTo>
                    <a:pt x="877467" y="662456"/>
                    <a:pt x="847356" y="662456"/>
                    <a:pt x="817244" y="647401"/>
                  </a:cubicBezTo>
                  <a:cubicBezTo>
                    <a:pt x="802189" y="641378"/>
                    <a:pt x="790144" y="641378"/>
                    <a:pt x="775088" y="647401"/>
                  </a:cubicBezTo>
                  <a:cubicBezTo>
                    <a:pt x="726910" y="671490"/>
                    <a:pt x="678731" y="674501"/>
                    <a:pt x="630553" y="647401"/>
                  </a:cubicBezTo>
                  <a:cubicBezTo>
                    <a:pt x="621519" y="641378"/>
                    <a:pt x="612486" y="644389"/>
                    <a:pt x="603452" y="647401"/>
                  </a:cubicBezTo>
                  <a:cubicBezTo>
                    <a:pt x="564307" y="668479"/>
                    <a:pt x="522151" y="677512"/>
                    <a:pt x="483006" y="650412"/>
                  </a:cubicBezTo>
                  <a:cubicBezTo>
                    <a:pt x="473972" y="644389"/>
                    <a:pt x="470961" y="647401"/>
                    <a:pt x="461928" y="650412"/>
                  </a:cubicBezTo>
                  <a:cubicBezTo>
                    <a:pt x="425794" y="677512"/>
                    <a:pt x="386649" y="668479"/>
                    <a:pt x="350515" y="650412"/>
                  </a:cubicBezTo>
                  <a:cubicBezTo>
                    <a:pt x="335459" y="641378"/>
                    <a:pt x="323415" y="641378"/>
                    <a:pt x="308359" y="650412"/>
                  </a:cubicBezTo>
                  <a:cubicBezTo>
                    <a:pt x="263191" y="671490"/>
                    <a:pt x="215013" y="668479"/>
                    <a:pt x="169846" y="647401"/>
                  </a:cubicBezTo>
                  <a:cubicBezTo>
                    <a:pt x="154790" y="641378"/>
                    <a:pt x="142745" y="638367"/>
                    <a:pt x="127689" y="644389"/>
                  </a:cubicBezTo>
                  <a:cubicBezTo>
                    <a:pt x="97578" y="659445"/>
                    <a:pt x="67466" y="659445"/>
                    <a:pt x="34344" y="650412"/>
                  </a:cubicBezTo>
                  <a:cubicBezTo>
                    <a:pt x="-7813" y="638367"/>
                    <a:pt x="-7813" y="635356"/>
                    <a:pt x="16277" y="593200"/>
                  </a:cubicBezTo>
                  <a:cubicBezTo>
                    <a:pt x="58433" y="620300"/>
                    <a:pt x="100589" y="623311"/>
                    <a:pt x="139734" y="587177"/>
                  </a:cubicBezTo>
                  <a:cubicBezTo>
                    <a:pt x="148768" y="578144"/>
                    <a:pt x="154790" y="587177"/>
                    <a:pt x="160812" y="593200"/>
                  </a:cubicBezTo>
                  <a:cubicBezTo>
                    <a:pt x="212002" y="632345"/>
                    <a:pt x="263191" y="632345"/>
                    <a:pt x="314381" y="596211"/>
                  </a:cubicBezTo>
                  <a:cubicBezTo>
                    <a:pt x="323415" y="587177"/>
                    <a:pt x="332448" y="587177"/>
                    <a:pt x="341482" y="596211"/>
                  </a:cubicBezTo>
                  <a:cubicBezTo>
                    <a:pt x="344493" y="599222"/>
                    <a:pt x="347504" y="602233"/>
                    <a:pt x="353526" y="602233"/>
                  </a:cubicBezTo>
                  <a:cubicBezTo>
                    <a:pt x="404716" y="632345"/>
                    <a:pt x="413749" y="629334"/>
                    <a:pt x="419772" y="569110"/>
                  </a:cubicBezTo>
                  <a:cubicBezTo>
                    <a:pt x="422783" y="545021"/>
                    <a:pt x="425794" y="523943"/>
                    <a:pt x="428805" y="499853"/>
                  </a:cubicBezTo>
                  <a:cubicBezTo>
                    <a:pt x="431816" y="481786"/>
                    <a:pt x="431816" y="466731"/>
                    <a:pt x="407727" y="463719"/>
                  </a:cubicBezTo>
                  <a:cubicBezTo>
                    <a:pt x="416760" y="448664"/>
                    <a:pt x="425794" y="436619"/>
                    <a:pt x="437839" y="418552"/>
                  </a:cubicBezTo>
                  <a:lnTo>
                    <a:pt x="347504" y="418552"/>
                  </a:lnTo>
                  <a:cubicBezTo>
                    <a:pt x="338470" y="418552"/>
                    <a:pt x="335459" y="424574"/>
                    <a:pt x="332448" y="430597"/>
                  </a:cubicBezTo>
                  <a:cubicBezTo>
                    <a:pt x="329437" y="439630"/>
                    <a:pt x="326426" y="445652"/>
                    <a:pt x="320403" y="454686"/>
                  </a:cubicBezTo>
                  <a:cubicBezTo>
                    <a:pt x="296314" y="508887"/>
                    <a:pt x="296314" y="508887"/>
                    <a:pt x="233080" y="499853"/>
                  </a:cubicBezTo>
                  <a:cubicBezTo>
                    <a:pt x="236091" y="472753"/>
                    <a:pt x="254158" y="448664"/>
                    <a:pt x="263191" y="418552"/>
                  </a:cubicBezTo>
                  <a:lnTo>
                    <a:pt x="205980" y="418552"/>
                  </a:lnTo>
                  <a:cubicBezTo>
                    <a:pt x="190924" y="418552"/>
                    <a:pt x="181890" y="424574"/>
                    <a:pt x="175868" y="439630"/>
                  </a:cubicBezTo>
                  <a:cubicBezTo>
                    <a:pt x="172857" y="445652"/>
                    <a:pt x="172857" y="448664"/>
                    <a:pt x="169846" y="454686"/>
                  </a:cubicBezTo>
                  <a:cubicBezTo>
                    <a:pt x="145756" y="505876"/>
                    <a:pt x="145756" y="505876"/>
                    <a:pt x="82522" y="502865"/>
                  </a:cubicBezTo>
                  <a:cubicBezTo>
                    <a:pt x="85533" y="475764"/>
                    <a:pt x="106611" y="451675"/>
                    <a:pt x="112634" y="421563"/>
                  </a:cubicBezTo>
                  <a:lnTo>
                    <a:pt x="52411" y="421563"/>
                  </a:lnTo>
                  <a:cubicBezTo>
                    <a:pt x="34344" y="421563"/>
                    <a:pt x="31332" y="418552"/>
                    <a:pt x="31332" y="400485"/>
                  </a:cubicBezTo>
                  <a:cubicBezTo>
                    <a:pt x="31332" y="352306"/>
                    <a:pt x="31332" y="349295"/>
                    <a:pt x="76500" y="355318"/>
                  </a:cubicBezTo>
                  <a:cubicBezTo>
                    <a:pt x="133712" y="361340"/>
                    <a:pt x="169846" y="346284"/>
                    <a:pt x="187913" y="289072"/>
                  </a:cubicBezTo>
                  <a:cubicBezTo>
                    <a:pt x="199957" y="252938"/>
                    <a:pt x="221035" y="219815"/>
                    <a:pt x="236091" y="186692"/>
                  </a:cubicBezTo>
                  <a:cubicBezTo>
                    <a:pt x="245125" y="168625"/>
                    <a:pt x="251147" y="168625"/>
                    <a:pt x="266203" y="183681"/>
                  </a:cubicBezTo>
                  <a:cubicBezTo>
                    <a:pt x="284270" y="204759"/>
                    <a:pt x="302337" y="219815"/>
                    <a:pt x="320403" y="240893"/>
                  </a:cubicBezTo>
                  <a:cubicBezTo>
                    <a:pt x="338470" y="264983"/>
                    <a:pt x="347504" y="255949"/>
                    <a:pt x="359549" y="234871"/>
                  </a:cubicBezTo>
                  <a:cubicBezTo>
                    <a:pt x="392671" y="162603"/>
                    <a:pt x="428805" y="93346"/>
                    <a:pt x="464939" y="2408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9BA50C0-BA2B-B8A4-BE16-F1EBEE83A46D}"/>
                </a:ext>
              </a:extLst>
            </p:cNvPr>
            <p:cNvSpPr/>
            <p:nvPr/>
          </p:nvSpPr>
          <p:spPr>
            <a:xfrm>
              <a:off x="6233756" y="2003428"/>
              <a:ext cx="66244" cy="113560"/>
            </a:xfrm>
            <a:custGeom>
              <a:avLst/>
              <a:gdLst>
                <a:gd name="connsiteX0" fmla="*/ 11913 w 23826"/>
                <a:gd name="connsiteY0" fmla="*/ 4698 h 40844"/>
                <a:gd name="connsiteX1" fmla="*/ 6498 w 23826"/>
                <a:gd name="connsiteY1" fmla="*/ 12279 h 40844"/>
                <a:gd name="connsiteX2" fmla="*/ 12996 w 23826"/>
                <a:gd name="connsiteY2" fmla="*/ 18777 h 40844"/>
                <a:gd name="connsiteX3" fmla="*/ 18411 w 23826"/>
                <a:gd name="connsiteY3" fmla="*/ 11196 h 40844"/>
                <a:gd name="connsiteX4" fmla="*/ 11913 w 23826"/>
                <a:gd name="connsiteY4" fmla="*/ 4698 h 40844"/>
                <a:gd name="connsiteX5" fmla="*/ 8664 w 23826"/>
                <a:gd name="connsiteY5" fmla="*/ 366 h 40844"/>
                <a:gd name="connsiteX6" fmla="*/ 21660 w 23826"/>
                <a:gd name="connsiteY6" fmla="*/ 6864 h 40844"/>
                <a:gd name="connsiteX7" fmla="*/ 23826 w 23826"/>
                <a:gd name="connsiteY7" fmla="*/ 18778 h 40844"/>
                <a:gd name="connsiteX8" fmla="*/ 22743 w 23826"/>
                <a:gd name="connsiteY8" fmla="*/ 31774 h 40844"/>
                <a:gd name="connsiteX9" fmla="*/ 14079 w 23826"/>
                <a:gd name="connsiteY9" fmla="*/ 40438 h 40844"/>
                <a:gd name="connsiteX10" fmla="*/ 3249 w 23826"/>
                <a:gd name="connsiteY10" fmla="*/ 37189 h 40844"/>
                <a:gd name="connsiteX11" fmla="*/ 1083 w 23826"/>
                <a:gd name="connsiteY11" fmla="*/ 31774 h 40844"/>
                <a:gd name="connsiteX12" fmla="*/ 6498 w 23826"/>
                <a:gd name="connsiteY12" fmla="*/ 31774 h 40844"/>
                <a:gd name="connsiteX13" fmla="*/ 7581 w 23826"/>
                <a:gd name="connsiteY13" fmla="*/ 32857 h 40844"/>
                <a:gd name="connsiteX14" fmla="*/ 16245 w 23826"/>
                <a:gd name="connsiteY14" fmla="*/ 31774 h 40844"/>
                <a:gd name="connsiteX15" fmla="*/ 17328 w 23826"/>
                <a:gd name="connsiteY15" fmla="*/ 26359 h 40844"/>
                <a:gd name="connsiteX16" fmla="*/ 10830 w 23826"/>
                <a:gd name="connsiteY16" fmla="*/ 25276 h 40844"/>
                <a:gd name="connsiteX17" fmla="*/ 0 w 23826"/>
                <a:gd name="connsiteY17" fmla="*/ 13362 h 40844"/>
                <a:gd name="connsiteX18" fmla="*/ 8664 w 23826"/>
                <a:gd name="connsiteY18" fmla="*/ 366 h 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26" h="40844">
                  <a:moveTo>
                    <a:pt x="11913" y="4698"/>
                  </a:moveTo>
                  <a:cubicBezTo>
                    <a:pt x="7581" y="4698"/>
                    <a:pt x="6498" y="7947"/>
                    <a:pt x="6498" y="12279"/>
                  </a:cubicBezTo>
                  <a:cubicBezTo>
                    <a:pt x="6498" y="17694"/>
                    <a:pt x="8664" y="18777"/>
                    <a:pt x="12996" y="18777"/>
                  </a:cubicBezTo>
                  <a:cubicBezTo>
                    <a:pt x="17328" y="17694"/>
                    <a:pt x="18411" y="15528"/>
                    <a:pt x="18411" y="11196"/>
                  </a:cubicBezTo>
                  <a:cubicBezTo>
                    <a:pt x="18411" y="6864"/>
                    <a:pt x="15162" y="4698"/>
                    <a:pt x="11913" y="4698"/>
                  </a:cubicBezTo>
                  <a:close/>
                  <a:moveTo>
                    <a:pt x="8664" y="366"/>
                  </a:moveTo>
                  <a:cubicBezTo>
                    <a:pt x="15162" y="-717"/>
                    <a:pt x="19494" y="366"/>
                    <a:pt x="21660" y="6864"/>
                  </a:cubicBezTo>
                  <a:cubicBezTo>
                    <a:pt x="23826" y="10113"/>
                    <a:pt x="23826" y="15528"/>
                    <a:pt x="23826" y="18778"/>
                  </a:cubicBezTo>
                  <a:cubicBezTo>
                    <a:pt x="23826" y="23110"/>
                    <a:pt x="23826" y="27442"/>
                    <a:pt x="22743" y="31774"/>
                  </a:cubicBezTo>
                  <a:cubicBezTo>
                    <a:pt x="21660" y="36106"/>
                    <a:pt x="18411" y="39355"/>
                    <a:pt x="14079" y="40438"/>
                  </a:cubicBezTo>
                  <a:cubicBezTo>
                    <a:pt x="9747" y="41521"/>
                    <a:pt x="6498" y="40438"/>
                    <a:pt x="3249" y="37189"/>
                  </a:cubicBezTo>
                  <a:cubicBezTo>
                    <a:pt x="2166" y="36106"/>
                    <a:pt x="0" y="33940"/>
                    <a:pt x="1083" y="31774"/>
                  </a:cubicBezTo>
                  <a:cubicBezTo>
                    <a:pt x="3249" y="28525"/>
                    <a:pt x="4332" y="30691"/>
                    <a:pt x="6498" y="31774"/>
                  </a:cubicBezTo>
                  <a:cubicBezTo>
                    <a:pt x="6498" y="31774"/>
                    <a:pt x="6498" y="32857"/>
                    <a:pt x="7581" y="32857"/>
                  </a:cubicBezTo>
                  <a:cubicBezTo>
                    <a:pt x="10830" y="33940"/>
                    <a:pt x="14079" y="35023"/>
                    <a:pt x="16245" y="31774"/>
                  </a:cubicBezTo>
                  <a:cubicBezTo>
                    <a:pt x="17328" y="30691"/>
                    <a:pt x="18411" y="27442"/>
                    <a:pt x="17328" y="26359"/>
                  </a:cubicBezTo>
                  <a:cubicBezTo>
                    <a:pt x="16245" y="23110"/>
                    <a:pt x="12996" y="25276"/>
                    <a:pt x="10830" y="25276"/>
                  </a:cubicBezTo>
                  <a:cubicBezTo>
                    <a:pt x="3249" y="25276"/>
                    <a:pt x="0" y="19861"/>
                    <a:pt x="0" y="13362"/>
                  </a:cubicBezTo>
                  <a:cubicBezTo>
                    <a:pt x="0" y="6864"/>
                    <a:pt x="2166" y="2532"/>
                    <a:pt x="8664" y="36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267942C-642C-CE72-9732-37E5C164CDBA}"/>
                </a:ext>
              </a:extLst>
            </p:cNvPr>
            <p:cNvSpPr/>
            <p:nvPr/>
          </p:nvSpPr>
          <p:spPr>
            <a:xfrm>
              <a:off x="6345169" y="2001435"/>
              <a:ext cx="72269" cy="111697"/>
            </a:xfrm>
            <a:custGeom>
              <a:avLst/>
              <a:gdLst>
                <a:gd name="connsiteX0" fmla="*/ 12996 w 25993"/>
                <a:gd name="connsiteY0" fmla="*/ 6498 h 40174"/>
                <a:gd name="connsiteX1" fmla="*/ 5415 w 25993"/>
                <a:gd name="connsiteY1" fmla="*/ 19495 h 40174"/>
                <a:gd name="connsiteX2" fmla="*/ 12996 w 25993"/>
                <a:gd name="connsiteY2" fmla="*/ 33574 h 40174"/>
                <a:gd name="connsiteX3" fmla="*/ 20577 w 25993"/>
                <a:gd name="connsiteY3" fmla="*/ 19495 h 40174"/>
                <a:gd name="connsiteX4" fmla="*/ 12996 w 25993"/>
                <a:gd name="connsiteY4" fmla="*/ 6498 h 40174"/>
                <a:gd name="connsiteX5" fmla="*/ 14080 w 25993"/>
                <a:gd name="connsiteY5" fmla="*/ 0 h 40174"/>
                <a:gd name="connsiteX6" fmla="*/ 25993 w 25993"/>
                <a:gd name="connsiteY6" fmla="*/ 12996 h 40174"/>
                <a:gd name="connsiteX7" fmla="*/ 25993 w 25993"/>
                <a:gd name="connsiteY7" fmla="*/ 19495 h 40174"/>
                <a:gd name="connsiteX8" fmla="*/ 14080 w 25993"/>
                <a:gd name="connsiteY8" fmla="*/ 40072 h 40174"/>
                <a:gd name="connsiteX9" fmla="*/ 0 w 25993"/>
                <a:gd name="connsiteY9" fmla="*/ 22744 h 40174"/>
                <a:gd name="connsiteX10" fmla="*/ 1083 w 25993"/>
                <a:gd name="connsiteY10" fmla="*/ 12996 h 40174"/>
                <a:gd name="connsiteX11" fmla="*/ 14080 w 25993"/>
                <a:gd name="connsiteY11" fmla="*/ 0 h 4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93" h="40174">
                  <a:moveTo>
                    <a:pt x="12996" y="6498"/>
                  </a:moveTo>
                  <a:cubicBezTo>
                    <a:pt x="5415" y="6498"/>
                    <a:pt x="5415" y="14079"/>
                    <a:pt x="5415" y="19495"/>
                  </a:cubicBezTo>
                  <a:cubicBezTo>
                    <a:pt x="5415" y="24910"/>
                    <a:pt x="3249" y="33574"/>
                    <a:pt x="12996" y="33574"/>
                  </a:cubicBezTo>
                  <a:cubicBezTo>
                    <a:pt x="21660" y="32491"/>
                    <a:pt x="19494" y="24910"/>
                    <a:pt x="20577" y="19495"/>
                  </a:cubicBezTo>
                  <a:cubicBezTo>
                    <a:pt x="20577" y="14079"/>
                    <a:pt x="20577" y="6498"/>
                    <a:pt x="12996" y="6498"/>
                  </a:cubicBezTo>
                  <a:close/>
                  <a:moveTo>
                    <a:pt x="14080" y="0"/>
                  </a:moveTo>
                  <a:cubicBezTo>
                    <a:pt x="21661" y="0"/>
                    <a:pt x="24910" y="6498"/>
                    <a:pt x="25993" y="12996"/>
                  </a:cubicBezTo>
                  <a:lnTo>
                    <a:pt x="25993" y="19495"/>
                  </a:lnTo>
                  <a:cubicBezTo>
                    <a:pt x="25993" y="30325"/>
                    <a:pt x="24910" y="37906"/>
                    <a:pt x="14080" y="40072"/>
                  </a:cubicBezTo>
                  <a:cubicBezTo>
                    <a:pt x="5415" y="41155"/>
                    <a:pt x="0" y="33574"/>
                    <a:pt x="0" y="22744"/>
                  </a:cubicBezTo>
                  <a:cubicBezTo>
                    <a:pt x="0" y="19495"/>
                    <a:pt x="0" y="16246"/>
                    <a:pt x="1083" y="12996"/>
                  </a:cubicBezTo>
                  <a:cubicBezTo>
                    <a:pt x="2166" y="6498"/>
                    <a:pt x="5415" y="0"/>
                    <a:pt x="14080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B6ED0B9-6AF2-132C-50AE-CA9535D26523}"/>
                </a:ext>
              </a:extLst>
            </p:cNvPr>
            <p:cNvSpPr/>
            <p:nvPr/>
          </p:nvSpPr>
          <p:spPr>
            <a:xfrm>
              <a:off x="6459127" y="2003848"/>
              <a:ext cx="36600" cy="105989"/>
            </a:xfrm>
            <a:custGeom>
              <a:avLst/>
              <a:gdLst>
                <a:gd name="connsiteX0" fmla="*/ 35416 w 38591"/>
                <a:gd name="connsiteY0" fmla="*/ 64131 h 111755"/>
                <a:gd name="connsiteX1" fmla="*/ 29066 w 38591"/>
                <a:gd name="connsiteY1" fmla="*/ 111756 h 111755"/>
                <a:gd name="connsiteX2" fmla="*/ 19541 w 38591"/>
                <a:gd name="connsiteY2" fmla="*/ 64131 h 111755"/>
                <a:gd name="connsiteX3" fmla="*/ 3666 w 38591"/>
                <a:gd name="connsiteY3" fmla="*/ 29206 h 111755"/>
                <a:gd name="connsiteX4" fmla="*/ 3666 w 38591"/>
                <a:gd name="connsiteY4" fmla="*/ 16506 h 111755"/>
                <a:gd name="connsiteX5" fmla="*/ 29066 w 38591"/>
                <a:gd name="connsiteY5" fmla="*/ 631 h 111755"/>
                <a:gd name="connsiteX6" fmla="*/ 38591 w 38591"/>
                <a:gd name="connsiteY6" fmla="*/ 13331 h 111755"/>
                <a:gd name="connsiteX7" fmla="*/ 35416 w 38591"/>
                <a:gd name="connsiteY7" fmla="*/ 64131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1" h="111755">
                  <a:moveTo>
                    <a:pt x="35416" y="64131"/>
                  </a:moveTo>
                  <a:cubicBezTo>
                    <a:pt x="32241" y="76831"/>
                    <a:pt x="41766" y="111756"/>
                    <a:pt x="29066" y="111756"/>
                  </a:cubicBezTo>
                  <a:cubicBezTo>
                    <a:pt x="6841" y="111756"/>
                    <a:pt x="22716" y="80006"/>
                    <a:pt x="19541" y="64131"/>
                  </a:cubicBezTo>
                  <a:cubicBezTo>
                    <a:pt x="16366" y="51431"/>
                    <a:pt x="25891" y="35556"/>
                    <a:pt x="3666" y="29206"/>
                  </a:cubicBezTo>
                  <a:cubicBezTo>
                    <a:pt x="491" y="29206"/>
                    <a:pt x="-2684" y="22856"/>
                    <a:pt x="3666" y="16506"/>
                  </a:cubicBezTo>
                  <a:cubicBezTo>
                    <a:pt x="10016" y="10156"/>
                    <a:pt x="19541" y="3806"/>
                    <a:pt x="29066" y="631"/>
                  </a:cubicBezTo>
                  <a:cubicBezTo>
                    <a:pt x="35416" y="-2544"/>
                    <a:pt x="38591" y="6981"/>
                    <a:pt x="38591" y="13331"/>
                  </a:cubicBezTo>
                  <a:cubicBezTo>
                    <a:pt x="35416" y="29206"/>
                    <a:pt x="35416" y="45081"/>
                    <a:pt x="35416" y="6413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7217B45-2A6E-262E-DB5A-7F2DF14238AA}"/>
                </a:ext>
              </a:extLst>
            </p:cNvPr>
            <p:cNvSpPr/>
            <p:nvPr/>
          </p:nvSpPr>
          <p:spPr>
            <a:xfrm>
              <a:off x="6148197" y="2007457"/>
              <a:ext cx="34370" cy="108402"/>
            </a:xfrm>
            <a:custGeom>
              <a:avLst/>
              <a:gdLst>
                <a:gd name="connsiteX0" fmla="*/ 20365 w 36240"/>
                <a:gd name="connsiteY0" fmla="*/ 111125 h 114300"/>
                <a:gd name="connsiteX1" fmla="*/ 17190 w 36240"/>
                <a:gd name="connsiteY1" fmla="*/ 50800 h 114300"/>
                <a:gd name="connsiteX2" fmla="*/ 4490 w 36240"/>
                <a:gd name="connsiteY2" fmla="*/ 28575 h 114300"/>
                <a:gd name="connsiteX3" fmla="*/ 1315 w 36240"/>
                <a:gd name="connsiteY3" fmla="*/ 19050 h 114300"/>
                <a:gd name="connsiteX4" fmla="*/ 26715 w 36240"/>
                <a:gd name="connsiteY4" fmla="*/ 0 h 114300"/>
                <a:gd name="connsiteX5" fmla="*/ 36240 w 36240"/>
                <a:gd name="connsiteY5" fmla="*/ 9525 h 114300"/>
                <a:gd name="connsiteX6" fmla="*/ 36240 w 36240"/>
                <a:gd name="connsiteY6" fmla="*/ 114300 h 114300"/>
                <a:gd name="connsiteX7" fmla="*/ 20365 w 36240"/>
                <a:gd name="connsiteY7" fmla="*/ 1111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40" h="114300">
                  <a:moveTo>
                    <a:pt x="20365" y="111125"/>
                  </a:moveTo>
                  <a:cubicBezTo>
                    <a:pt x="10840" y="92075"/>
                    <a:pt x="17190" y="69850"/>
                    <a:pt x="17190" y="50800"/>
                  </a:cubicBezTo>
                  <a:cubicBezTo>
                    <a:pt x="17190" y="41275"/>
                    <a:pt x="23540" y="25400"/>
                    <a:pt x="4490" y="28575"/>
                  </a:cubicBezTo>
                  <a:cubicBezTo>
                    <a:pt x="1315" y="28575"/>
                    <a:pt x="-1860" y="22225"/>
                    <a:pt x="1315" y="19050"/>
                  </a:cubicBezTo>
                  <a:cubicBezTo>
                    <a:pt x="7665" y="9525"/>
                    <a:pt x="14015" y="3175"/>
                    <a:pt x="26715" y="0"/>
                  </a:cubicBezTo>
                  <a:cubicBezTo>
                    <a:pt x="33065" y="0"/>
                    <a:pt x="36240" y="3175"/>
                    <a:pt x="36240" y="9525"/>
                  </a:cubicBezTo>
                  <a:lnTo>
                    <a:pt x="36240" y="114300"/>
                  </a:lnTo>
                  <a:cubicBezTo>
                    <a:pt x="29890" y="111125"/>
                    <a:pt x="26715" y="111125"/>
                    <a:pt x="20365" y="11112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54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728653" y="1678417"/>
            <a:ext cx="8460430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在人工智能和机器学习领域，数据标注是训练准确模型的基础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选题背景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108223" y="3004906"/>
            <a:ext cx="4161442" cy="9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据澎湃新闻的报告，中国的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AIGC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数据标注市场规模已达到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百亿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量级，且预计未来几年将持续增长，到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2025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年市场规模将突破</a:t>
            </a:r>
            <a:r>
              <a:rPr lang="en-US" altLang="zh-CN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</a:t>
            </a: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亿元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7124746" y="2453249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市场规模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183869" y="2914200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798719" y="2914200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7124746" y="4689533"/>
            <a:ext cx="4161442" cy="120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600" b="1">
                <a:solidFill>
                  <a:srgbClr val="81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手工标注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难以适应时代发展：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效率低下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成本高昂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难以保证一致性和准确性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7141269" y="4137876"/>
            <a:ext cx="1164407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领域现状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200392" y="4598827"/>
            <a:ext cx="599800" cy="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815242" y="4598827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2C9E1">
            <a:extLst>
              <a:ext uri="{FF2B5EF4-FFF2-40B4-BE49-F238E27FC236}">
                <a16:creationId xmlns:a16="http://schemas.microsoft.com/office/drawing/2014/main" id="{FA0EAB6E-422F-8663-3CD0-082A7E1D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58" y="2453249"/>
            <a:ext cx="3734047" cy="33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7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A16808-6309-4260-9173-4DB82CA285F3}"/>
              </a:ext>
            </a:extLst>
          </p:cNvPr>
          <p:cNvGrpSpPr/>
          <p:nvPr/>
        </p:nvGrpSpPr>
        <p:grpSpPr>
          <a:xfrm>
            <a:off x="2066010" y="2461308"/>
            <a:ext cx="4926434" cy="3734206"/>
            <a:chOff x="1877953" y="2259537"/>
            <a:chExt cx="4926434" cy="37342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444DAF-4EAC-C61C-97D0-F4EEABC136C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441938" y="2564994"/>
              <a:ext cx="4362449" cy="3428749"/>
            </a:xfrm>
            <a:prstGeom prst="rect">
              <a:avLst/>
            </a:prstGeom>
            <a:noFill/>
            <a:ln>
              <a:solidFill>
                <a:srgbClr val="81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A3E237-08E6-4F73-454E-CBE2856BE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77953" y="2259537"/>
              <a:ext cx="4778919" cy="3345244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BAA512C-865F-CDC4-EB7A-D187740D33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76300" y="1506736"/>
            <a:ext cx="5656173" cy="558961"/>
          </a:xfrm>
          <a:prstGeom prst="rect">
            <a:avLst/>
          </a:prstGeom>
          <a:ln>
            <a:solidFill>
              <a:srgbClr val="81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 - Segment Anything Model</a:t>
            </a:r>
            <a:endParaRPr lang="zh-CN" altLang="en-US" sz="2400" b="1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B551C5-CA16-74F5-D170-0EE4A7CE64C6}"/>
              </a:ext>
            </a:extLst>
          </p:cNvPr>
          <p:cNvSpPr txBox="1"/>
          <p:nvPr/>
        </p:nvSpPr>
        <p:spPr>
          <a:xfrm>
            <a:off x="7243442" y="2813969"/>
            <a:ext cx="4637126" cy="304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</a:t>
            </a:r>
            <a:r>
              <a:rPr lang="zh-CN" altLang="en-US" b="1" kern="100">
                <a:solidFill>
                  <a:srgbClr val="81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Meta AI</a:t>
            </a:r>
            <a:r>
              <a:rPr lang="zh-CN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推出的一种创新的图像分割模型，</a:t>
            </a: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堪称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CV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领域的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GPT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，使用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 engineering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机制，提示可以是</a:t>
            </a:r>
            <a:r>
              <a:rPr lang="zh-CN" altLang="en-US" sz="16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一组点、一个粗略的方框或自由形式的文本</a:t>
            </a: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零样本分割</a:t>
            </a:r>
            <a:endParaRPr lang="en-US" altLang="zh-CN" sz="16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预训练模型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ONNX Runtime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广泛应用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883" y="41018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技术变革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839087" y="464979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82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45" y="410191"/>
            <a:ext cx="865331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Sapphire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：基于</a:t>
            </a: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SAM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的智能辅助数据标注平台系统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261849" y="464983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2">
            <a:extLst>
              <a:ext uri="{FF2B5EF4-FFF2-40B4-BE49-F238E27FC236}">
                <a16:creationId xmlns:a16="http://schemas.microsoft.com/office/drawing/2014/main" id="{A56B4946-03B7-4BDA-9249-C6C4CC68A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75493" tIns="37746" rIns="75493" bIns="37746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800" b="1" baseline="-3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FD63934-04A8-457E-A80D-0720A9BC2E17}"/>
              </a:ext>
            </a:extLst>
          </p:cNvPr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BFF9530-6F7B-42CD-9792-AB0A582DE700}"/>
              </a:ext>
            </a:extLst>
          </p:cNvPr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D2C3EC1E-5B78-45B0-9FCD-A950AEEF3742}"/>
              </a:ext>
            </a:extLst>
          </p:cNvPr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FF27AC71-02AF-441A-A643-A8DAF80D56B2}"/>
              </a:ext>
            </a:extLst>
          </p:cNvPr>
          <p:cNvSpPr>
            <a:spLocks/>
          </p:cNvSpPr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19B4402E-8A52-4119-8891-9BFACF327774}"/>
              </a:ext>
            </a:extLst>
          </p:cNvPr>
          <p:cNvSpPr>
            <a:spLocks/>
          </p:cNvSpPr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17517109-2256-428F-BFBA-99088FE03DFF}"/>
              </a:ext>
            </a:extLst>
          </p:cNvPr>
          <p:cNvSpPr>
            <a:spLocks/>
          </p:cNvSpPr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19DC83E7-7C2B-4FFE-BE83-0799AE96FBC3}"/>
              </a:ext>
            </a:extLst>
          </p:cNvPr>
          <p:cNvSpPr txBox="1"/>
          <p:nvPr/>
        </p:nvSpPr>
        <p:spPr>
          <a:xfrm>
            <a:off x="6745098" y="3346219"/>
            <a:ext cx="511533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B060E51F-7CBA-4D2A-9017-C69E1B37CA6C}"/>
              </a:ext>
            </a:extLst>
          </p:cNvPr>
          <p:cNvSpPr txBox="1"/>
          <p:nvPr/>
        </p:nvSpPr>
        <p:spPr>
          <a:xfrm>
            <a:off x="6675430" y="4086734"/>
            <a:ext cx="583348" cy="823395"/>
          </a:xfrm>
          <a:prstGeom prst="rect">
            <a:avLst/>
          </a:prstGeom>
          <a:noFill/>
        </p:spPr>
        <p:txBody>
          <a:bodyPr vert="eaVert" wrap="squar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众包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34CC339-AB31-43EF-A974-593F0D6320EB}"/>
              </a:ext>
            </a:extLst>
          </p:cNvPr>
          <p:cNvSpPr txBox="1"/>
          <p:nvPr/>
        </p:nvSpPr>
        <p:spPr>
          <a:xfrm>
            <a:off x="6673283" y="5044886"/>
            <a:ext cx="583348" cy="794375"/>
          </a:xfrm>
          <a:prstGeom prst="rect">
            <a:avLst/>
          </a:prstGeom>
          <a:noFill/>
        </p:spPr>
        <p:txBody>
          <a:bodyPr vert="eaVert" wrap="none" lIns="75493" tIns="37746" rIns="75493" bIns="37746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质控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F8297B84-FEF3-4446-9C71-74AE9A4DEF0F}"/>
              </a:ext>
            </a:extLst>
          </p:cNvPr>
          <p:cNvSpPr txBox="1"/>
          <p:nvPr/>
        </p:nvSpPr>
        <p:spPr>
          <a:xfrm>
            <a:off x="7352252" y="3286882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基于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SAM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进行</a:t>
            </a:r>
            <a:r>
              <a:rPr lang="en-US" altLang="zh-CN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辅助标注，标注数据更加简单和精确，同时具有半自动和全自动模式，工人只需进行质量审阅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775B2F65-E1F9-4E77-813D-F81C15A7D3B9}"/>
              </a:ext>
            </a:extLst>
          </p:cNvPr>
          <p:cNvSpPr txBox="1"/>
          <p:nvPr/>
        </p:nvSpPr>
        <p:spPr>
          <a:xfrm>
            <a:off x="7352252" y="4205837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结合众包模式，通过后台分发任务，打造一站式平台，工人上线即可领取任务开启工作。用户侧上传使个人获取标注数据集更加容易。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DA755203-6518-4E5D-A646-6FDA92977A37}"/>
              </a:ext>
            </a:extLst>
          </p:cNvPr>
          <p:cNvSpPr txBox="1"/>
          <p:nvPr/>
        </p:nvSpPr>
        <p:spPr>
          <a:xfrm>
            <a:off x="7352252" y="5105858"/>
            <a:ext cx="3878125" cy="803031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打造高质量管控机制，同一任务多发，后台自动比对一致性，从而保证标注</a:t>
            </a:r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的准确性，</a:t>
            </a: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保证质量达标。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4528594-BB87-F473-8A4B-29AD37B5B366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2699396" y="2261360"/>
            <a:ext cx="3052149" cy="7979"/>
          </a:xfrm>
          <a:prstGeom prst="straightConnector1">
            <a:avLst/>
          </a:prstGeom>
          <a:ln w="15875" cmpd="sng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5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F3FE0DC2-AEE1-FC10-CC0E-2FB0C803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645" y="410191"/>
            <a:ext cx="8653313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Sapphire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：基于</a:t>
            </a:r>
            <a:r>
              <a:rPr lang="en-US" altLang="zh-CN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SAM</a:t>
            </a:r>
            <a:r>
              <a:rPr lang="zh-CN" altLang="en-US"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的智能辅助数据标注平台系统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21E188-0E02-974A-7272-E8DBC74B02D4}"/>
              </a:ext>
            </a:extLst>
          </p:cNvPr>
          <p:cNvGrpSpPr/>
          <p:nvPr/>
        </p:nvGrpSpPr>
        <p:grpSpPr>
          <a:xfrm>
            <a:off x="2261849" y="464983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1DEB513-E708-4855-3636-2047085DA15D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C54CA9-C6F5-E7AF-B1B8-76C5436DAA5D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45F3481-3572-85E4-FC20-3F596DA9EA22}"/>
              </a:ext>
            </a:extLst>
          </p:cNvPr>
          <p:cNvSpPr/>
          <p:nvPr/>
        </p:nvSpPr>
        <p:spPr>
          <a:xfrm>
            <a:off x="3414207" y="2084587"/>
            <a:ext cx="7034350" cy="3383326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4F441CD-3FBD-0CFA-F73F-4AB1DC55B771}"/>
              </a:ext>
            </a:extLst>
          </p:cNvPr>
          <p:cNvSpPr/>
          <p:nvPr/>
        </p:nvSpPr>
        <p:spPr>
          <a:xfrm>
            <a:off x="269567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en-US" altLang="zh-CN" sz="1700">
                <a:latin typeface="微软雅黑" pitchFamily="34" charset="-122"/>
                <a:ea typeface="微软雅黑" pitchFamily="34" charset="-122"/>
              </a:rPr>
              <a:t>SAM</a:t>
            </a:r>
          </a:p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411E1C-8559-6A19-BCC4-8B8D768A129E}"/>
              </a:ext>
            </a:extLst>
          </p:cNvPr>
          <p:cNvSpPr/>
          <p:nvPr/>
        </p:nvSpPr>
        <p:spPr>
          <a:xfrm>
            <a:off x="9730025" y="3093649"/>
            <a:ext cx="1369549" cy="136520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众包</a:t>
            </a:r>
            <a:endParaRPr lang="en-US" altLang="zh-CN" sz="170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700">
                <a:latin typeface="微软雅黑" pitchFamily="34" charset="-122"/>
                <a:ea typeface="微软雅黑" pitchFamily="34" charset="-122"/>
              </a:rPr>
              <a:t>概念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6E16CD-CE9A-3889-C0A8-2C9B41541D16}"/>
              </a:ext>
            </a:extLst>
          </p:cNvPr>
          <p:cNvSpPr/>
          <p:nvPr/>
        </p:nvSpPr>
        <p:spPr>
          <a:xfrm>
            <a:off x="5354713" y="3079975"/>
            <a:ext cx="3153336" cy="353256"/>
          </a:xfrm>
          <a:prstGeom prst="rect">
            <a:avLst/>
          </a:prstGeom>
        </p:spPr>
        <p:txBody>
          <a:bodyPr wrap="none" lIns="75520" tIns="37760" rIns="75520" bIns="37760">
            <a:spAutoFit/>
          </a:bodyPr>
          <a:lstStyle/>
          <a:p>
            <a:pPr algn="ctr"/>
            <a:r>
              <a:rPr lang="zh-CN" altLang="en-US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大规模多模态预训练分割网络</a:t>
            </a: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CC19E1-C6EC-B5D5-A23B-511BB07E32DE}"/>
              </a:ext>
            </a:extLst>
          </p:cNvPr>
          <p:cNvSpPr/>
          <p:nvPr/>
        </p:nvSpPr>
        <p:spPr>
          <a:xfrm>
            <a:off x="5331069" y="4138071"/>
            <a:ext cx="3200623" cy="353256"/>
          </a:xfrm>
          <a:prstGeom prst="rect">
            <a:avLst/>
          </a:prstGeom>
        </p:spPr>
        <p:txBody>
          <a:bodyPr wrap="square" lIns="75520" tIns="37760" rIns="75520" bIns="37760">
            <a:spAutoFit/>
          </a:bodyPr>
          <a:lstStyle/>
          <a:p>
            <a:pPr algn="ctr"/>
            <a:r>
              <a:rPr lang="zh-CN" altLang="en-US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结果汇聚，质量控制</a:t>
            </a:r>
            <a:endParaRPr lang="zh-CN" altLang="en-US"/>
          </a:p>
        </p:txBody>
      </p:sp>
      <p:sp>
        <p:nvSpPr>
          <p:cNvPr id="8" name="上箭头 22">
            <a:extLst>
              <a:ext uri="{FF2B5EF4-FFF2-40B4-BE49-F238E27FC236}">
                <a16:creationId xmlns:a16="http://schemas.microsoft.com/office/drawing/2014/main" id="{6F4C50D9-7E8F-514E-8180-C16BAF60E165}"/>
              </a:ext>
            </a:extLst>
          </p:cNvPr>
          <p:cNvSpPr/>
          <p:nvPr/>
        </p:nvSpPr>
        <p:spPr>
          <a:xfrm>
            <a:off x="6427641" y="2291042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8313E9-067A-2660-195C-3301ECC23B64}"/>
              </a:ext>
            </a:extLst>
          </p:cNvPr>
          <p:cNvSpPr/>
          <p:nvPr/>
        </p:nvSpPr>
        <p:spPr>
          <a:xfrm>
            <a:off x="5025921" y="5289844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激励机制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4AFA8E-AF93-1FC1-2F06-38D017858C45}"/>
              </a:ext>
            </a:extLst>
          </p:cNvPr>
          <p:cNvSpPr/>
          <p:nvPr/>
        </p:nvSpPr>
        <p:spPr>
          <a:xfrm>
            <a:off x="5025921" y="1906517"/>
            <a:ext cx="3751374" cy="3561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分布式系统</a:t>
            </a:r>
          </a:p>
        </p:txBody>
      </p:sp>
      <p:sp>
        <p:nvSpPr>
          <p:cNvPr id="11" name="五边形 2">
            <a:extLst>
              <a:ext uri="{FF2B5EF4-FFF2-40B4-BE49-F238E27FC236}">
                <a16:creationId xmlns:a16="http://schemas.microsoft.com/office/drawing/2014/main" id="{95C4C136-585F-4ECF-E67F-C02BA229EA05}"/>
              </a:ext>
            </a:extLst>
          </p:cNvPr>
          <p:cNvSpPr/>
          <p:nvPr/>
        </p:nvSpPr>
        <p:spPr>
          <a:xfrm>
            <a:off x="4482568" y="382076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2">
            <a:extLst>
              <a:ext uri="{FF2B5EF4-FFF2-40B4-BE49-F238E27FC236}">
                <a16:creationId xmlns:a16="http://schemas.microsoft.com/office/drawing/2014/main" id="{E57B4533-8E6A-28BE-A2C5-4B05543B3A57}"/>
              </a:ext>
            </a:extLst>
          </p:cNvPr>
          <p:cNvSpPr/>
          <p:nvPr/>
        </p:nvSpPr>
        <p:spPr>
          <a:xfrm flipH="1">
            <a:off x="4482568" y="3464628"/>
            <a:ext cx="4897627" cy="267105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21">
            <a:extLst>
              <a:ext uri="{FF2B5EF4-FFF2-40B4-BE49-F238E27FC236}">
                <a16:creationId xmlns:a16="http://schemas.microsoft.com/office/drawing/2014/main" id="{5B36DA0B-BD67-19DE-1AA0-E8D875B9FEB3}"/>
              </a:ext>
            </a:extLst>
          </p:cNvPr>
          <p:cNvSpPr/>
          <p:nvPr/>
        </p:nvSpPr>
        <p:spPr>
          <a:xfrm flipV="1">
            <a:off x="6427641" y="4510925"/>
            <a:ext cx="1007480" cy="739723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7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2C0A454-1B0D-A8FF-AACC-80B9A0728C90}"/>
              </a:ext>
            </a:extLst>
          </p:cNvPr>
          <p:cNvSpPr/>
          <p:nvPr/>
        </p:nvSpPr>
        <p:spPr>
          <a:xfrm>
            <a:off x="10061973" y="2422387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79189-530F-6950-3032-9522EBCB8262}"/>
              </a:ext>
            </a:extLst>
          </p:cNvPr>
          <p:cNvSpPr/>
          <p:nvPr/>
        </p:nvSpPr>
        <p:spPr>
          <a:xfrm>
            <a:off x="2764993" y="2322719"/>
            <a:ext cx="1106281" cy="11062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082DFB-943C-9065-33F6-FEC4813808A6}"/>
              </a:ext>
            </a:extLst>
          </p:cNvPr>
          <p:cNvSpPr/>
          <p:nvPr/>
        </p:nvSpPr>
        <p:spPr>
          <a:xfrm>
            <a:off x="2562581" y="3584202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>
            <a:extLst>
              <a:ext uri="{FF2B5EF4-FFF2-40B4-BE49-F238E27FC236}">
                <a16:creationId xmlns:a16="http://schemas.microsoft.com/office/drawing/2014/main" id="{11937A93-8362-3F65-15EC-5635F8B5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636" y="3976634"/>
            <a:ext cx="2804860" cy="134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系统管理员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+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众包发布者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标注员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注册、登录、身份分配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鉴权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个人信息维护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12BF13-1B88-7AB4-538C-39E9B27FE7ED}"/>
              </a:ext>
            </a:extLst>
          </p:cNvPr>
          <p:cNvSpPr/>
          <p:nvPr/>
        </p:nvSpPr>
        <p:spPr>
          <a:xfrm>
            <a:off x="9629419" y="3683870"/>
            <a:ext cx="197138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数据集系统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AE20E993-5670-A4DE-BDEF-02D0C336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9419" y="4104254"/>
            <a:ext cx="1971389" cy="10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一条龙操作：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创建、发布、标注、提交、删除、维护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...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08BF02C-96F1-54E8-BE90-985251B2C83D}"/>
              </a:ext>
            </a:extLst>
          </p:cNvPr>
          <p:cNvGrpSpPr/>
          <p:nvPr/>
        </p:nvGrpSpPr>
        <p:grpSpPr>
          <a:xfrm>
            <a:off x="2839087" y="410187"/>
            <a:ext cx="4198795" cy="543667"/>
            <a:chOff x="2839087" y="410187"/>
            <a:chExt cx="4198795" cy="543667"/>
          </a:xfrm>
        </p:grpSpPr>
        <p:sp>
          <p:nvSpPr>
            <p:cNvPr id="38" name="矩形 3">
              <a:extLst>
                <a:ext uri="{FF2B5EF4-FFF2-40B4-BE49-F238E27FC236}">
                  <a16:creationId xmlns:a16="http://schemas.microsoft.com/office/drawing/2014/main" id="{28ECC537-F6B1-6094-D6BF-42301158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574999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一个平台，六大模块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CE5BAE2-2ED0-863A-9268-01E119B22B19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149B906-0F11-5EF6-CBB4-966DBCCCD4C4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0C6D5BF-2F27-2546-1E7A-6F7854D45FA2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BFEB55-3285-1DAF-CBD3-3AAAB25CB468}"/>
              </a:ext>
            </a:extLst>
          </p:cNvPr>
          <p:cNvGrpSpPr/>
          <p:nvPr/>
        </p:nvGrpSpPr>
        <p:grpSpPr>
          <a:xfrm>
            <a:off x="4744958" y="1641362"/>
            <a:ext cx="4470400" cy="1025137"/>
            <a:chOff x="4892688" y="1878864"/>
            <a:chExt cx="4470400" cy="1025137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ACC17A-AC26-5170-9ADF-B70EF8C6BBE0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44762E5-004B-1E2F-8329-EDEF9FC721B2}"/>
                </a:ext>
              </a:extLst>
            </p:cNvPr>
            <p:cNvSpPr/>
            <p:nvPr/>
          </p:nvSpPr>
          <p:spPr>
            <a:xfrm>
              <a:off x="5832066" y="1951238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任务分发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47">
              <a:extLst>
                <a:ext uri="{FF2B5EF4-FFF2-40B4-BE49-F238E27FC236}">
                  <a16:creationId xmlns:a16="http://schemas.microsoft.com/office/drawing/2014/main" id="{D895E911-6CB0-8EEB-A28E-B5D830E13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基于分发算法，准确、迅速地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发布众包到具体工人，并及时更新任务标注状态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45" name="图形 44" descr="决策图">
              <a:extLst>
                <a:ext uri="{FF2B5EF4-FFF2-40B4-BE49-F238E27FC236}">
                  <a16:creationId xmlns:a16="http://schemas.microsoft.com/office/drawing/2014/main" id="{8B58D7AA-F9EB-6400-7F64-F71AD6D15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7833" y="2088354"/>
              <a:ext cx="571535" cy="571535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FE3C776-C90B-7172-5DF8-D8F5FD7FDE6B}"/>
              </a:ext>
            </a:extLst>
          </p:cNvPr>
          <p:cNvGrpSpPr/>
          <p:nvPr/>
        </p:nvGrpSpPr>
        <p:grpSpPr>
          <a:xfrm>
            <a:off x="4744958" y="2792290"/>
            <a:ext cx="4470400" cy="1025138"/>
            <a:chOff x="4676788" y="2644091"/>
            <a:chExt cx="4470400" cy="102513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3FB6ECB-A9A0-4B00-4F6C-B5D4B8F195F7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3FE00E-16A5-E0DD-5DED-0481159E38A9}"/>
                </a:ext>
              </a:extLst>
            </p:cNvPr>
            <p:cNvSpPr/>
            <p:nvPr/>
          </p:nvSpPr>
          <p:spPr>
            <a:xfrm>
              <a:off x="6335676" y="27568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数据统计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D6D4698-F6B4-13DA-678F-9EA6FA8C7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从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用户维度、数据集维度及平台维度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，生成各类分析统计报告，进行数据分析和决策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0" name="图形 49" descr="饼图">
              <a:extLst>
                <a:ext uri="{FF2B5EF4-FFF2-40B4-BE49-F238E27FC236}">
                  <a16:creationId xmlns:a16="http://schemas.microsoft.com/office/drawing/2014/main" id="{5055CB90-FCB9-F706-2FF3-74E9C46A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63181" y="2858790"/>
              <a:ext cx="582223" cy="582223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7E9D954-C973-3D17-573A-F07E72B77D43}"/>
              </a:ext>
            </a:extLst>
          </p:cNvPr>
          <p:cNvGrpSpPr/>
          <p:nvPr/>
        </p:nvGrpSpPr>
        <p:grpSpPr>
          <a:xfrm>
            <a:off x="4744958" y="3943219"/>
            <a:ext cx="4470400" cy="1025137"/>
            <a:chOff x="4892688" y="1878864"/>
            <a:chExt cx="4470400" cy="1025137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629ACDA5-CF16-5822-14F0-637B6A9337B7}"/>
                </a:ext>
              </a:extLst>
            </p:cNvPr>
            <p:cNvSpPr/>
            <p:nvPr/>
          </p:nvSpPr>
          <p:spPr>
            <a:xfrm>
              <a:off x="4892688" y="1878864"/>
              <a:ext cx="4470400" cy="102513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21636F5-393F-70F2-E94F-A87137914EC5}"/>
                </a:ext>
              </a:extLst>
            </p:cNvPr>
            <p:cNvSpPr/>
            <p:nvPr/>
          </p:nvSpPr>
          <p:spPr>
            <a:xfrm>
              <a:off x="5825604" y="1952931"/>
              <a:ext cx="1806984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 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辅助标注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47">
              <a:extLst>
                <a:ext uri="{FF2B5EF4-FFF2-40B4-BE49-F238E27FC236}">
                  <a16:creationId xmlns:a16="http://schemas.microsoft.com/office/drawing/2014/main" id="{CC33AD53-1296-E710-A9F8-0E8C6FC1B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66" y="2299802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根据自动化级别不同，分为三大模式：</a:t>
              </a: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领航者模式、半自动模式、全自动模式</a:t>
              </a:r>
              <a:endParaRPr lang="zh-CN" altLang="en-US" sz="1300" b="1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56" name="图形 55" descr="灯泡和齿轮">
              <a:extLst>
                <a:ext uri="{FF2B5EF4-FFF2-40B4-BE49-F238E27FC236}">
                  <a16:creationId xmlns:a16="http://schemas.microsoft.com/office/drawing/2014/main" id="{EA04F88E-8395-7826-04D8-EBE3F48F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070177" y="2099232"/>
              <a:ext cx="584400" cy="584400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5CF730-FE45-9FCA-99DC-2F0501806F21}"/>
              </a:ext>
            </a:extLst>
          </p:cNvPr>
          <p:cNvGrpSpPr/>
          <p:nvPr/>
        </p:nvGrpSpPr>
        <p:grpSpPr>
          <a:xfrm>
            <a:off x="4744958" y="5094147"/>
            <a:ext cx="4470400" cy="1025138"/>
            <a:chOff x="4676788" y="2644091"/>
            <a:chExt cx="4470400" cy="1025138"/>
          </a:xfrm>
        </p:grpSpPr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AE77A260-5FBF-F7AE-8F56-0007138AFB4E}"/>
                </a:ext>
              </a:extLst>
            </p:cNvPr>
            <p:cNvSpPr/>
            <p:nvPr/>
          </p:nvSpPr>
          <p:spPr>
            <a:xfrm>
              <a:off x="4676788" y="2644091"/>
              <a:ext cx="4470400" cy="1025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54C15E-348E-0370-7BBE-38C5ED22098A}"/>
                </a:ext>
              </a:extLst>
            </p:cNvPr>
            <p:cNvSpPr/>
            <p:nvPr/>
          </p:nvSpPr>
          <p:spPr>
            <a:xfrm>
              <a:off x="6343650" y="2750601"/>
              <a:ext cx="1888599" cy="338546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激励机制</a:t>
              </a:r>
              <a:endPara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C4CA363-9806-29E5-C077-491B050D9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47" y="3069553"/>
              <a:ext cx="3531022" cy="51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排名系统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：标注员排名 </a:t>
              </a:r>
              <a:r>
                <a:rPr lang="en-US" altLang="zh-CN" sz="1300">
                  <a:solidFill>
                    <a:schemeClr val="bg1"/>
                  </a:solidFill>
                  <a:sym typeface="微软雅黑" pitchFamily="34" charset="-122"/>
                </a:rPr>
                <a:t>+ 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数据集质量排名</a:t>
              </a:r>
              <a:endParaRPr lang="en-US" altLang="zh-CN" sz="1300">
                <a:solidFill>
                  <a:schemeClr val="bg1"/>
                </a:solidFill>
                <a:sym typeface="微软雅黑" pitchFamily="34" charset="-122"/>
              </a:endParaRPr>
            </a:p>
            <a:p>
              <a:pPr algn="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300" b="1">
                  <a:solidFill>
                    <a:schemeClr val="bg1"/>
                  </a:solidFill>
                  <a:sym typeface="微软雅黑" pitchFamily="34" charset="-122"/>
                </a:rPr>
                <a:t>积分系统</a:t>
              </a:r>
              <a:r>
                <a:rPr lang="zh-CN" altLang="en-US" sz="1300">
                  <a:solidFill>
                    <a:schemeClr val="bg1"/>
                  </a:solidFill>
                  <a:sym typeface="微软雅黑" pitchFamily="34" charset="-122"/>
                </a:rPr>
                <a:t>：完成任务获取积分，下载消耗积分</a:t>
              </a:r>
              <a:endParaRPr lang="zh-CN" altLang="en-US" sz="1300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pic>
          <p:nvPicPr>
            <p:cNvPr id="61" name="图形 60" descr="小组成功">
              <a:extLst>
                <a:ext uri="{FF2B5EF4-FFF2-40B4-BE49-F238E27FC236}">
                  <a16:creationId xmlns:a16="http://schemas.microsoft.com/office/drawing/2014/main" id="{5918756D-2949-0F56-A9DF-C84E92F8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40703" y="2873477"/>
              <a:ext cx="682709" cy="637450"/>
            </a:xfrm>
            <a:prstGeom prst="rect">
              <a:avLst/>
            </a:prstGeom>
          </p:spPr>
        </p:pic>
      </p:grpSp>
      <p:pic>
        <p:nvPicPr>
          <p:cNvPr id="63" name="图形 62" descr="用户">
            <a:extLst>
              <a:ext uri="{FF2B5EF4-FFF2-40B4-BE49-F238E27FC236}">
                <a16:creationId xmlns:a16="http://schemas.microsoft.com/office/drawing/2014/main" id="{B7662458-7064-38E3-8F4A-43F028D87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2462" y="2402033"/>
            <a:ext cx="914400" cy="914400"/>
          </a:xfrm>
          <a:prstGeom prst="rect">
            <a:avLst/>
          </a:prstGeom>
        </p:spPr>
      </p:pic>
      <p:pic>
        <p:nvPicPr>
          <p:cNvPr id="64" name="图形 63" descr="金条">
            <a:extLst>
              <a:ext uri="{FF2B5EF4-FFF2-40B4-BE49-F238E27FC236}">
                <a16:creationId xmlns:a16="http://schemas.microsoft.com/office/drawing/2014/main" id="{5B030031-AF4D-7435-7CB1-33B6FD72E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157913" y="2516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个人主页原型设计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3DBF6E-C0FE-3340-F8EA-0339D922A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42" y="1644191"/>
            <a:ext cx="10341394" cy="38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93CADF-F220-D87C-944C-F541DAF67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01" y="1468839"/>
            <a:ext cx="9801775" cy="46356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CB4AD34-CFEA-4F6E-5334-967E20E2429E}"/>
              </a:ext>
            </a:extLst>
          </p:cNvPr>
          <p:cNvGrpSpPr/>
          <p:nvPr/>
        </p:nvGrpSpPr>
        <p:grpSpPr>
          <a:xfrm>
            <a:off x="2839087" y="410187"/>
            <a:ext cx="3822089" cy="543667"/>
            <a:chOff x="2839087" y="410187"/>
            <a:chExt cx="3822089" cy="543667"/>
          </a:xfrm>
        </p:grpSpPr>
        <p:sp>
          <p:nvSpPr>
            <p:cNvPr id="11" name="矩形 3">
              <a:extLst>
                <a:ext uri="{FF2B5EF4-FFF2-40B4-BE49-F238E27FC236}">
                  <a16:creationId xmlns:a16="http://schemas.microsoft.com/office/drawing/2014/main" id="{D7E31052-F6D7-3586-2354-48F6E71E6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883" y="410187"/>
              <a:ext cx="3198293" cy="54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93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Impact" pitchFamily="34" charset="0"/>
                </a:rPr>
                <a:t>平台界面原型设计</a:t>
              </a:r>
              <a:endPara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5FB6F3-2D50-0ABE-564A-02B703F23DCB}"/>
                </a:ext>
              </a:extLst>
            </p:cNvPr>
            <p:cNvGrpSpPr/>
            <p:nvPr/>
          </p:nvGrpSpPr>
          <p:grpSpPr>
            <a:xfrm>
              <a:off x="2839087" y="464979"/>
              <a:ext cx="263341" cy="395013"/>
              <a:chOff x="5284519" y="1508166"/>
              <a:chExt cx="213756" cy="427512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CAB168-BFBA-C6BB-AE7E-332B93E2249E}"/>
                  </a:ext>
                </a:extLst>
              </p:cNvPr>
              <p:cNvCxnSpPr/>
              <p:nvPr/>
            </p:nvCxnSpPr>
            <p:spPr>
              <a:xfrm>
                <a:off x="5284519" y="1508166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49C6EBF-8127-1431-665C-3B291C5595EB}"/>
                  </a:ext>
                </a:extLst>
              </p:cNvPr>
              <p:cNvCxnSpPr/>
              <p:nvPr/>
            </p:nvCxnSpPr>
            <p:spPr>
              <a:xfrm flipH="1">
                <a:off x="5284519" y="1721922"/>
                <a:ext cx="213756" cy="21375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75648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  <p:tag name="KSO_WM_UNIT_TEXT_FILL_FORE_SCHEMECOLOR_INDEX_BRIGHTNESS" val="0.1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自定义 453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A82626"/>
      </a:accent1>
      <a:accent2>
        <a:srgbClr val="333333"/>
      </a:accent2>
      <a:accent3>
        <a:srgbClr val="595959"/>
      </a:accent3>
      <a:accent4>
        <a:srgbClr val="C00000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3.xml><?xml version="1.0" encoding="utf-8"?>
<a:themeOverride xmlns:a="http://schemas.openxmlformats.org/drawingml/2006/main">
  <a:clrScheme name="自定义 453">
    <a:dk1>
      <a:srgbClr val="000000"/>
    </a:dk1>
    <a:lt1>
      <a:srgbClr val="FFFFFF"/>
    </a:lt1>
    <a:dk2>
      <a:srgbClr val="212745"/>
    </a:dk2>
    <a:lt2>
      <a:srgbClr val="B4DCFA"/>
    </a:lt2>
    <a:accent1>
      <a:srgbClr val="A82626"/>
    </a:accent1>
    <a:accent2>
      <a:srgbClr val="333333"/>
    </a:accent2>
    <a:accent3>
      <a:srgbClr val="595959"/>
    </a:accent3>
    <a:accent4>
      <a:srgbClr val="C00000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1210</Words>
  <Application>Microsoft Office PowerPoint</Application>
  <PresentationFormat>宽屏</PresentationFormat>
  <Paragraphs>165</Paragraphs>
  <Slides>22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 Unicode MS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Yuqi Hou</cp:lastModifiedBy>
  <cp:revision>421</cp:revision>
  <dcterms:created xsi:type="dcterms:W3CDTF">2014-06-18T03:33:50Z</dcterms:created>
  <dcterms:modified xsi:type="dcterms:W3CDTF">2024-03-29T05:28:00Z</dcterms:modified>
</cp:coreProperties>
</file>